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4"/>
  </p:notesMasterIdLst>
  <p:sldIdLst>
    <p:sldId id="277" r:id="rId2"/>
    <p:sldId id="278" r:id="rId3"/>
    <p:sldId id="400" r:id="rId4"/>
    <p:sldId id="550" r:id="rId5"/>
    <p:sldId id="551" r:id="rId6"/>
    <p:sldId id="552" r:id="rId7"/>
    <p:sldId id="553" r:id="rId8"/>
    <p:sldId id="554" r:id="rId9"/>
    <p:sldId id="555" r:id="rId10"/>
    <p:sldId id="556" r:id="rId11"/>
    <p:sldId id="557" r:id="rId12"/>
    <p:sldId id="558" r:id="rId13"/>
    <p:sldId id="559" r:id="rId14"/>
    <p:sldId id="560" r:id="rId15"/>
    <p:sldId id="561" r:id="rId16"/>
    <p:sldId id="562" r:id="rId17"/>
    <p:sldId id="563" r:id="rId18"/>
    <p:sldId id="564" r:id="rId19"/>
    <p:sldId id="565" r:id="rId20"/>
    <p:sldId id="566" r:id="rId21"/>
    <p:sldId id="567" r:id="rId22"/>
    <p:sldId id="533" r:id="rId23"/>
    <p:sldId id="569" r:id="rId24"/>
    <p:sldId id="570" r:id="rId25"/>
    <p:sldId id="571" r:id="rId26"/>
    <p:sldId id="572" r:id="rId27"/>
    <p:sldId id="573" r:id="rId28"/>
    <p:sldId id="574" r:id="rId29"/>
    <p:sldId id="575" r:id="rId30"/>
    <p:sldId id="576" r:id="rId31"/>
    <p:sldId id="577" r:id="rId32"/>
    <p:sldId id="578" r:id="rId33"/>
    <p:sldId id="579" r:id="rId34"/>
    <p:sldId id="580" r:id="rId35"/>
    <p:sldId id="581" r:id="rId36"/>
    <p:sldId id="582" r:id="rId37"/>
    <p:sldId id="583" r:id="rId38"/>
    <p:sldId id="584" r:id="rId39"/>
    <p:sldId id="585" r:id="rId40"/>
    <p:sldId id="586" r:id="rId41"/>
    <p:sldId id="587" r:id="rId42"/>
    <p:sldId id="588" r:id="rId43"/>
    <p:sldId id="589" r:id="rId44"/>
    <p:sldId id="591" r:id="rId45"/>
    <p:sldId id="590" r:id="rId46"/>
    <p:sldId id="592" r:id="rId47"/>
    <p:sldId id="593" r:id="rId48"/>
    <p:sldId id="594" r:id="rId49"/>
    <p:sldId id="595" r:id="rId50"/>
    <p:sldId id="596" r:id="rId51"/>
    <p:sldId id="597" r:id="rId52"/>
    <p:sldId id="598" r:id="rId53"/>
    <p:sldId id="599" r:id="rId54"/>
    <p:sldId id="600" r:id="rId55"/>
    <p:sldId id="601" r:id="rId56"/>
    <p:sldId id="602" r:id="rId57"/>
    <p:sldId id="603" r:id="rId58"/>
    <p:sldId id="604" r:id="rId59"/>
    <p:sldId id="605" r:id="rId60"/>
    <p:sldId id="606" r:id="rId61"/>
    <p:sldId id="608" r:id="rId62"/>
    <p:sldId id="607" r:id="rId63"/>
    <p:sldId id="609" r:id="rId64"/>
    <p:sldId id="610" r:id="rId65"/>
    <p:sldId id="611" r:id="rId66"/>
    <p:sldId id="612" r:id="rId67"/>
    <p:sldId id="613" r:id="rId68"/>
    <p:sldId id="614" r:id="rId69"/>
    <p:sldId id="615" r:id="rId70"/>
    <p:sldId id="616" r:id="rId71"/>
    <p:sldId id="398" r:id="rId72"/>
    <p:sldId id="397"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0" id="{EB7FBF3C-1E8A-4CE7-AD04-D651F866FD19}">
          <p14:sldIdLst>
            <p14:sldId id="277"/>
          </p14:sldIdLst>
        </p14:section>
        <p14:section name="Section-1" id="{0574B59B-4B97-4F0C-8173-C864910140F8}">
          <p14:sldIdLst>
            <p14:sldId id="278"/>
            <p14:sldId id="400"/>
            <p14:sldId id="550"/>
            <p14:sldId id="551"/>
            <p14:sldId id="552"/>
            <p14:sldId id="553"/>
            <p14:sldId id="554"/>
            <p14:sldId id="555"/>
            <p14:sldId id="556"/>
            <p14:sldId id="557"/>
            <p14:sldId id="558"/>
            <p14:sldId id="559"/>
            <p14:sldId id="560"/>
            <p14:sldId id="561"/>
            <p14:sldId id="562"/>
            <p14:sldId id="563"/>
            <p14:sldId id="564"/>
            <p14:sldId id="565"/>
            <p14:sldId id="566"/>
            <p14:sldId id="567"/>
          </p14:sldIdLst>
        </p14:section>
        <p14:section name="Section-7" id="{1067FF60-CFCE-456C-A029-1FC1A5EAAEDE}">
          <p14:sldIdLst>
            <p14:sldId id="533"/>
            <p14:sldId id="569"/>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1"/>
            <p14:sldId id="590"/>
            <p14:sldId id="592"/>
            <p14:sldId id="593"/>
            <p14:sldId id="594"/>
            <p14:sldId id="595"/>
            <p14:sldId id="596"/>
            <p14:sldId id="597"/>
            <p14:sldId id="598"/>
            <p14:sldId id="599"/>
            <p14:sldId id="600"/>
            <p14:sldId id="601"/>
            <p14:sldId id="602"/>
            <p14:sldId id="603"/>
            <p14:sldId id="604"/>
            <p14:sldId id="605"/>
            <p14:sldId id="606"/>
            <p14:sldId id="608"/>
            <p14:sldId id="607"/>
            <p14:sldId id="609"/>
            <p14:sldId id="610"/>
            <p14:sldId id="611"/>
            <p14:sldId id="612"/>
            <p14:sldId id="613"/>
            <p14:sldId id="614"/>
            <p14:sldId id="615"/>
            <p14:sldId id="616"/>
            <p14:sldId id="398"/>
            <p14:sldId id="397"/>
          </p14:sldIdLst>
        </p14:section>
      </p14:sectionLst>
    </p:ext>
    <p:ext uri="{EFAFB233-063F-42B5-8137-9DF3F51BA10A}">
      <p15:sldGuideLst xmlns:p15="http://schemas.microsoft.com/office/powerpoint/2012/main">
        <p15:guide id="1" orient="horz" pos="2092" userDrawn="1">
          <p15:clr>
            <a:srgbClr val="A4A3A4"/>
          </p15:clr>
        </p15:guide>
        <p15:guide id="2" pos="38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0000"/>
    <a:srgbClr val="5E6B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300" autoAdjust="0"/>
    <p:restoredTop sz="94660"/>
  </p:normalViewPr>
  <p:slideViewPr>
    <p:cSldViewPr snapToGrid="0" showGuides="1">
      <p:cViewPr varScale="1">
        <p:scale>
          <a:sx n="102" d="100"/>
          <a:sy n="102" d="100"/>
        </p:scale>
        <p:origin x="211" y="72"/>
      </p:cViewPr>
      <p:guideLst>
        <p:guide orient="horz" pos="2092"/>
        <p:guide pos="3839"/>
      </p:guideLst>
    </p:cSldViewPr>
  </p:slideViewPr>
  <p:notesTextViewPr>
    <p:cViewPr>
      <p:scale>
        <a:sx n="1" d="1"/>
        <a:sy n="1" d="1"/>
      </p:scale>
      <p:origin x="0" y="0"/>
    </p:cViewPr>
  </p:notesTextViewPr>
  <p:sorterViewPr>
    <p:cViewPr>
      <p:scale>
        <a:sx n="100" d="100"/>
        <a:sy n="100" d="100"/>
      </p:scale>
      <p:origin x="0" y="-1369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11/6/2025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7664059" y="0"/>
            <a:ext cx="4613564" cy="6858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Introducing Machine Learning for Spatial Data Analysis"/>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3733" y="0"/>
            <a:ext cx="7767791"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11/6/2025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11/6/2025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11/6/2025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11/6/2025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48.png"/><Relationship Id="rId4"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12192000" cy="6858000"/>
          </a:xfrm>
          <a:prstGeom prst="rect">
            <a:avLst/>
          </a:prstGeom>
        </p:spPr>
      </p:pic>
      <p:sp>
        <p:nvSpPr>
          <p:cNvPr id="4" name="Title 3"/>
          <p:cNvSpPr>
            <a:spLocks noGrp="1"/>
          </p:cNvSpPr>
          <p:nvPr>
            <p:ph type="ctrTitle"/>
          </p:nvPr>
        </p:nvSpPr>
        <p:spPr>
          <a:xfrm>
            <a:off x="5090614" y="491486"/>
            <a:ext cx="6259773" cy="2087941"/>
          </a:xfrm>
        </p:spPr>
        <p:txBody>
          <a:bodyPr>
            <a:normAutofit fontScale="90000"/>
          </a:bodyPr>
          <a:lstStyle/>
          <a:p>
            <a:r>
              <a:rPr lang="en-US" altLang="ko-KR" b="1" dirty="0">
                <a:solidFill>
                  <a:schemeClr val="accent4"/>
                </a:solidFill>
                <a:latin typeface="Calibri" panose="020F0502020204030204" charset="0"/>
                <a:ea typeface="Malgun Gothic" panose="020B0503020000020004" pitchFamily="50" charset="-127"/>
                <a:cs typeface="Calibri" panose="020F0502020204030204" charset="0"/>
                <a:sym typeface="+mn-ea"/>
              </a:rPr>
              <a:t>Spatial Machine Learning </a:t>
            </a:r>
            <a:br>
              <a:rPr lang="en-US" altLang="ko-KR" b="1" dirty="0">
                <a:solidFill>
                  <a:schemeClr val="accent4"/>
                </a:solidFill>
                <a:latin typeface="Calibri" panose="020F0502020204030204" charset="0"/>
                <a:ea typeface="Malgun Gothic" panose="020B0503020000020004" pitchFamily="50" charset="-127"/>
                <a:cs typeface="Calibri" panose="020F0502020204030204" charset="0"/>
              </a:rPr>
            </a:br>
            <a:endParaRPr lang="en-US" dirty="0">
              <a:solidFill>
                <a:schemeClr val="accent4"/>
              </a:solidFill>
              <a:latin typeface="Calibri" panose="020F0502020204030204" charset="0"/>
              <a:cs typeface="Calibri" panose="020F0502020204030204" charset="0"/>
            </a:endParaRPr>
          </a:p>
        </p:txBody>
      </p:sp>
      <p:sp>
        <p:nvSpPr>
          <p:cNvPr id="5" name="Subtitle 4"/>
          <p:cNvSpPr>
            <a:spLocks noGrp="1"/>
          </p:cNvSpPr>
          <p:nvPr>
            <p:ph type="subTitle" idx="1"/>
          </p:nvPr>
        </p:nvSpPr>
        <p:spPr>
          <a:xfrm>
            <a:off x="6005015" y="2014538"/>
            <a:ext cx="4663620" cy="1655762"/>
          </a:xfrm>
        </p:spPr>
        <p:txBody>
          <a:bodyPr/>
          <a:lstStyle/>
          <a:p>
            <a:r>
              <a:rPr lang="en-US" b="1" i="1" dirty="0">
                <a:solidFill>
                  <a:schemeClr val="bg1"/>
                </a:solidFill>
                <a:latin typeface="Calibri" panose="020F0502020204030204" charset="0"/>
                <a:ea typeface="Malgun Gothic" panose="020B0503020000020004" pitchFamily="50" charset="-127"/>
                <a:cs typeface="Calibri" panose="020F0502020204030204" charset="0"/>
                <a:sym typeface="+mn-ea"/>
              </a:rPr>
              <a:t>Deep Learning for Spatial Data</a:t>
            </a:r>
            <a:endParaRPr lang="en-US" i="1" dirty="0">
              <a:solidFill>
                <a:schemeClr val="bg1"/>
              </a:solidFill>
              <a:latin typeface="Calibri" panose="020F0502020204030204" charset="0"/>
              <a:cs typeface="Calibri" panose="020F0502020204030204" charset="0"/>
            </a:endParaRPr>
          </a:p>
        </p:txBody>
      </p:sp>
      <p:sp>
        <p:nvSpPr>
          <p:cNvPr id="8" name="Text Box 7"/>
          <p:cNvSpPr txBox="1"/>
          <p:nvPr/>
        </p:nvSpPr>
        <p:spPr>
          <a:xfrm>
            <a:off x="7149148" y="3429000"/>
            <a:ext cx="4650105" cy="1291590"/>
          </a:xfrm>
          <a:prstGeom prst="rect">
            <a:avLst/>
          </a:prstGeom>
          <a:noFill/>
        </p:spPr>
        <p:txBody>
          <a:bodyPr wrap="square" rtlCol="0" anchor="t">
            <a:spAutoFit/>
          </a:bodyPr>
          <a:lstStyle/>
          <a:p>
            <a:pPr algn="ctr"/>
            <a:r>
              <a:rPr lang="en-US" altLang="en-US" sz="2000" b="1" dirty="0">
                <a:solidFill>
                  <a:schemeClr val="bg1"/>
                </a:solidFill>
                <a:latin typeface="Calibri" panose="020F0502020204030204" charset="0"/>
                <a:ea typeface="Malgun Gothic" panose="020B0503020000020004" pitchFamily="50" charset="-127"/>
                <a:cs typeface="Calibri" panose="020F0502020204030204" charset="0"/>
                <a:sym typeface="+mn-ea"/>
              </a:rPr>
              <a:t>Dr. Giri Rajasekhar Gunnu</a:t>
            </a:r>
          </a:p>
          <a:p>
            <a:pPr algn="ctr"/>
            <a:r>
              <a:rPr lang="en-US" altLang="en-US" b="1" i="1" dirty="0">
                <a:solidFill>
                  <a:schemeClr val="bg1"/>
                </a:solidFill>
                <a:latin typeface="Calibri" panose="020F0502020204030204" charset="0"/>
                <a:ea typeface="Malgun Gothic" panose="020B0503020000020004" pitchFamily="50" charset="-127"/>
                <a:cs typeface="Calibri" panose="020F0502020204030204" charset="0"/>
                <a:sym typeface="+mn-ea"/>
              </a:rPr>
              <a:t>Professor of Practice, Andhra University</a:t>
            </a:r>
          </a:p>
          <a:p>
            <a:pPr algn="ctr"/>
            <a:r>
              <a:rPr lang="zh-CN" altLang="en-US" sz="2000" b="1" dirty="0">
                <a:solidFill>
                  <a:schemeClr val="bg1"/>
                </a:solidFill>
                <a:latin typeface="Calibri" panose="020F0502020204030204" charset="0"/>
                <a:ea typeface="Malgun Gothic" panose="020B0503020000020004" pitchFamily="50" charset="-127"/>
                <a:cs typeface="Calibri" panose="020F0502020204030204" charset="0"/>
                <a:sym typeface="+mn-ea"/>
              </a:rPr>
              <a:t>📧</a:t>
            </a:r>
            <a:r>
              <a:rPr lang="en-US" altLang="en-US" sz="2000" b="1" dirty="0">
                <a:solidFill>
                  <a:schemeClr val="bg1"/>
                </a:solidFill>
                <a:latin typeface="Calibri" panose="020F0502020204030204" charset="0"/>
                <a:ea typeface="Malgun Gothic" panose="020B0503020000020004" pitchFamily="50" charset="-127"/>
                <a:cs typeface="Calibri" panose="020F0502020204030204" charset="0"/>
                <a:sym typeface="+mn-ea"/>
              </a:rPr>
              <a:t>  g.giri.iitm@gmail.com</a:t>
            </a:r>
          </a:p>
          <a:p>
            <a:pPr algn="ctr"/>
            <a:r>
              <a:rPr lang="zh-CN" altLang="en-US" sz="2000" b="1" dirty="0">
                <a:solidFill>
                  <a:schemeClr val="bg1"/>
                </a:solidFill>
                <a:latin typeface="Calibri" panose="020F0502020204030204" charset="0"/>
                <a:ea typeface="Malgun Gothic" panose="020B0503020000020004" pitchFamily="50" charset="-127"/>
                <a:cs typeface="Calibri" panose="020F0502020204030204" charset="0"/>
                <a:sym typeface="+mn-ea"/>
              </a:rPr>
              <a:t>🔗</a:t>
            </a:r>
            <a:r>
              <a:rPr lang="en-US" altLang="zh-CN" sz="2000" b="1" dirty="0">
                <a:solidFill>
                  <a:schemeClr val="bg1"/>
                </a:solidFill>
                <a:latin typeface="Calibri" panose="020F0502020204030204" charset="0"/>
                <a:ea typeface="Malgun Gothic" panose="020B0503020000020004" pitchFamily="50" charset="-127"/>
                <a:cs typeface="Calibri" panose="020F0502020204030204" charset="0"/>
                <a:sym typeface="+mn-ea"/>
              </a:rPr>
              <a:t>  </a:t>
            </a:r>
            <a:r>
              <a:rPr lang="en-US" altLang="en-US" sz="2000" b="1" dirty="0">
                <a:solidFill>
                  <a:schemeClr val="bg1"/>
                </a:solidFill>
                <a:latin typeface="Calibri" panose="020F0502020204030204" charset="0"/>
                <a:ea typeface="Malgun Gothic" panose="020B0503020000020004" pitchFamily="50" charset="-127"/>
                <a:cs typeface="Calibri" panose="020F0502020204030204" charset="0"/>
                <a:sym typeface="+mn-ea"/>
              </a:rPr>
              <a:t>LinkedIn: girigunnu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26FFB-8A9E-C9D3-B14E-31A94F573E1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D249B36-CABE-5C73-51AF-02BD352A48CA}"/>
              </a:ext>
            </a:extLst>
          </p:cNvPr>
          <p:cNvSpPr>
            <a:spLocks noGrp="1"/>
          </p:cNvSpPr>
          <p:nvPr>
            <p:ph type="title"/>
          </p:nvPr>
        </p:nvSpPr>
        <p:spPr>
          <a:xfrm>
            <a:off x="442898" y="139277"/>
            <a:ext cx="11541738" cy="1325563"/>
          </a:xfrm>
        </p:spPr>
        <p:txBody>
          <a:bodyPr/>
          <a:lstStyle/>
          <a:p>
            <a:r>
              <a:rPr lang="en-US" b="1" dirty="0">
                <a:solidFill>
                  <a:srgbClr val="002060"/>
                </a:solidFill>
              </a:rPr>
              <a:t>CNN Architecture: The Pooling Layer</a:t>
            </a:r>
            <a:endParaRPr lang="en-IN" dirty="0">
              <a:solidFill>
                <a:srgbClr val="002060"/>
              </a:solidFill>
            </a:endParaRPr>
          </a:p>
        </p:txBody>
      </p:sp>
      <p:sp>
        <p:nvSpPr>
          <p:cNvPr id="3" name="TextBox 2">
            <a:extLst>
              <a:ext uri="{FF2B5EF4-FFF2-40B4-BE49-F238E27FC236}">
                <a16:creationId xmlns:a16="http://schemas.microsoft.com/office/drawing/2014/main" id="{9D4B8CD3-D394-A4CA-5F05-7B5735F1A4DC}"/>
              </a:ext>
            </a:extLst>
          </p:cNvPr>
          <p:cNvSpPr txBox="1"/>
          <p:nvPr/>
        </p:nvSpPr>
        <p:spPr>
          <a:xfrm>
            <a:off x="675246" y="1322433"/>
            <a:ext cx="5950406" cy="5057923"/>
          </a:xfrm>
          <a:prstGeom prst="rect">
            <a:avLst/>
          </a:prstGeom>
          <a:noFill/>
        </p:spPr>
        <p:txBody>
          <a:bodyPr wrap="square">
            <a:spAutoFit/>
          </a:bodyPr>
          <a:lstStyle/>
          <a:p>
            <a:pPr marL="342900" indent="-342900">
              <a:buFont typeface="Arial" panose="020B0604020202020204" pitchFamily="34" charset="0"/>
              <a:buChar char="•"/>
            </a:pPr>
            <a:r>
              <a:rPr lang="en-US" sz="2400" b="1" dirty="0"/>
              <a:t>Concept:</a:t>
            </a:r>
            <a:r>
              <a:rPr lang="en-US" sz="2400" dirty="0"/>
              <a:t> A pooling (or subsampling) layer is typically added after a convolution layer. It reduces the spatial dimensions (height and width) of the feature map.</a:t>
            </a:r>
          </a:p>
          <a:p>
            <a:pPr marL="342900" indent="-342900">
              <a:buFont typeface="Arial" panose="020B0604020202020204" pitchFamily="34" charset="0"/>
              <a:buChar char="•"/>
            </a:pPr>
            <a:r>
              <a:rPr lang="en-US" sz="2400" b="1" dirty="0"/>
              <a:t>Common Method: Max Pooling.</a:t>
            </a:r>
            <a:r>
              <a:rPr lang="en-US" sz="2400" dirty="0"/>
              <a:t> A small window (e.g., 2x2) slides over the feature map and, in each position, outputs only the maximum value.</a:t>
            </a:r>
          </a:p>
          <a:p>
            <a:pPr marL="342900" indent="-342900">
              <a:buFont typeface="Arial" panose="020B0604020202020204" pitchFamily="34" charset="0"/>
              <a:buChar char="•"/>
            </a:pPr>
            <a:r>
              <a:rPr lang="en-US" sz="2400" b="1" dirty="0"/>
              <a:t>Why we learn this:</a:t>
            </a:r>
            <a:r>
              <a:rPr lang="en-US" sz="2400" dirty="0"/>
              <a:t> Pooling makes the model more computationally efficient and helps it become robust to small variations in the position of features.</a:t>
            </a:r>
          </a:p>
          <a:p>
            <a:pPr lvl="1" algn="l">
              <a:lnSpc>
                <a:spcPts val="1500"/>
              </a:lnSpc>
              <a:spcAft>
                <a:spcPts val="225"/>
              </a:spcAft>
            </a:pPr>
            <a:endParaRPr lang="en-IN" sz="11500" dirty="0">
              <a:latin typeface="Inter"/>
            </a:endParaRPr>
          </a:p>
        </p:txBody>
      </p:sp>
      <p:pic>
        <p:nvPicPr>
          <p:cNvPr id="7170" name="Picture 2">
            <a:extLst>
              <a:ext uri="{FF2B5EF4-FFF2-40B4-BE49-F238E27FC236}">
                <a16:creationId xmlns:a16="http://schemas.microsoft.com/office/drawing/2014/main" id="{EC4975E7-362A-00DF-A13C-3CD6E9DB1C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258" t="31585" r="11894" b="12459"/>
          <a:stretch>
            <a:fillRect/>
          </a:stretch>
        </p:blipFill>
        <p:spPr bwMode="auto">
          <a:xfrm>
            <a:off x="6858000" y="1767381"/>
            <a:ext cx="4504544" cy="3323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473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32E912-74FA-61EC-95A4-95DC74950F3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79FCC09-9E2C-1570-A4EF-28A6449828DD}"/>
              </a:ext>
            </a:extLst>
          </p:cNvPr>
          <p:cNvSpPr>
            <a:spLocks noGrp="1"/>
          </p:cNvSpPr>
          <p:nvPr>
            <p:ph type="title"/>
          </p:nvPr>
        </p:nvSpPr>
        <p:spPr>
          <a:xfrm>
            <a:off x="442898" y="139277"/>
            <a:ext cx="11541738" cy="1325563"/>
          </a:xfrm>
        </p:spPr>
        <p:txBody>
          <a:bodyPr/>
          <a:lstStyle/>
          <a:p>
            <a:r>
              <a:rPr lang="en-IN" b="1" dirty="0">
                <a:solidFill>
                  <a:srgbClr val="002060"/>
                </a:solidFill>
              </a:rPr>
              <a:t>Hierarchical Feature Learning</a:t>
            </a:r>
            <a:endParaRPr lang="en-IN" dirty="0">
              <a:solidFill>
                <a:srgbClr val="002060"/>
              </a:solidFill>
            </a:endParaRPr>
          </a:p>
        </p:txBody>
      </p:sp>
      <p:sp>
        <p:nvSpPr>
          <p:cNvPr id="3" name="TextBox 2">
            <a:extLst>
              <a:ext uri="{FF2B5EF4-FFF2-40B4-BE49-F238E27FC236}">
                <a16:creationId xmlns:a16="http://schemas.microsoft.com/office/drawing/2014/main" id="{16FA73C7-BFB7-4D48-1F53-3FB16A2E52E0}"/>
              </a:ext>
            </a:extLst>
          </p:cNvPr>
          <p:cNvSpPr txBox="1"/>
          <p:nvPr/>
        </p:nvSpPr>
        <p:spPr>
          <a:xfrm>
            <a:off x="675246" y="1322433"/>
            <a:ext cx="5950406" cy="5599931"/>
          </a:xfrm>
          <a:prstGeom prst="rect">
            <a:avLst/>
          </a:prstGeom>
          <a:noFill/>
        </p:spPr>
        <p:txBody>
          <a:bodyPr wrap="square">
            <a:spAutoFit/>
          </a:bodyPr>
          <a:lstStyle/>
          <a:p>
            <a:pPr marL="342900" indent="-342900">
              <a:buFont typeface="Arial" panose="020B0604020202020204" pitchFamily="34" charset="0"/>
              <a:buChar char="•"/>
            </a:pPr>
            <a:r>
              <a:rPr lang="en-US" sz="2400" b="1" dirty="0"/>
              <a:t>Concept:</a:t>
            </a:r>
            <a:r>
              <a:rPr lang="en-US" sz="2400" dirty="0"/>
              <a:t> CNNs stack multiple convolution and pooling layers.</a:t>
            </a:r>
          </a:p>
          <a:p>
            <a:pPr marL="342900" indent="-342900">
              <a:buFont typeface="Arial" panose="020B0604020202020204" pitchFamily="34" charset="0"/>
              <a:buChar char="•"/>
            </a:pPr>
            <a:r>
              <a:rPr lang="en-US" sz="2400" b="1" dirty="0"/>
              <a:t>Early Layers (Shallow):</a:t>
            </a:r>
            <a:r>
              <a:rPr lang="en-US" sz="2400" dirty="0"/>
              <a:t> Learn simple features like edges, corners, and color gradients.</a:t>
            </a:r>
          </a:p>
          <a:p>
            <a:pPr marL="342900" indent="-342900">
              <a:buFont typeface="Arial" panose="020B0604020202020204" pitchFamily="34" charset="0"/>
              <a:buChar char="•"/>
            </a:pPr>
            <a:r>
              <a:rPr lang="en-US" sz="2400" b="1" dirty="0"/>
              <a:t>Mid Layers:</a:t>
            </a:r>
            <a:r>
              <a:rPr lang="en-US" sz="2400" dirty="0"/>
              <a:t> Combine these simple features to learn more complex patterns like textures (e.g., the texture of a forest canopy vs. a paved surface).</a:t>
            </a:r>
          </a:p>
          <a:p>
            <a:pPr marL="342900" indent="-342900">
              <a:buFont typeface="Arial" panose="020B0604020202020204" pitchFamily="34" charset="0"/>
              <a:buChar char="•"/>
            </a:pPr>
            <a:r>
              <a:rPr lang="en-US" sz="2400" b="1" dirty="0"/>
              <a:t>Deep Layers:</a:t>
            </a:r>
            <a:r>
              <a:rPr lang="en-US" sz="2400" dirty="0"/>
              <a:t> Combine textures and patterns to learn to identify entire objects or concepts (e.g., "airport," "residential area," "landslide scar").</a:t>
            </a:r>
          </a:p>
          <a:p>
            <a:pPr lvl="1" algn="l">
              <a:lnSpc>
                <a:spcPts val="1500"/>
              </a:lnSpc>
              <a:spcAft>
                <a:spcPts val="225"/>
              </a:spcAft>
            </a:pPr>
            <a:endParaRPr lang="en-IN" sz="16600" dirty="0">
              <a:latin typeface="Inter"/>
            </a:endParaRPr>
          </a:p>
        </p:txBody>
      </p:sp>
      <p:pic>
        <p:nvPicPr>
          <p:cNvPr id="4" name="Picture 3">
            <a:extLst>
              <a:ext uri="{FF2B5EF4-FFF2-40B4-BE49-F238E27FC236}">
                <a16:creationId xmlns:a16="http://schemas.microsoft.com/office/drawing/2014/main" id="{0B0955D2-0CBE-A9DB-1A4E-0F0C15637428}"/>
              </a:ext>
            </a:extLst>
          </p:cNvPr>
          <p:cNvPicPr>
            <a:picLocks noChangeAspect="1"/>
          </p:cNvPicPr>
          <p:nvPr/>
        </p:nvPicPr>
        <p:blipFill>
          <a:blip r:embed="rId2"/>
          <a:stretch>
            <a:fillRect/>
          </a:stretch>
        </p:blipFill>
        <p:spPr>
          <a:xfrm>
            <a:off x="6781116" y="2012428"/>
            <a:ext cx="4908026" cy="3114208"/>
          </a:xfrm>
          <a:prstGeom prst="rect">
            <a:avLst/>
          </a:prstGeom>
        </p:spPr>
      </p:pic>
    </p:spTree>
    <p:extLst>
      <p:ext uri="{BB962C8B-B14F-4D97-AF65-F5344CB8AC3E}">
        <p14:creationId xmlns:p14="http://schemas.microsoft.com/office/powerpoint/2010/main" val="3825186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C063B-9581-6BE7-36FC-0E1289BCF53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9446A65-272D-8FC9-7366-F45E712D6306}"/>
              </a:ext>
            </a:extLst>
          </p:cNvPr>
          <p:cNvSpPr>
            <a:spLocks noGrp="1"/>
          </p:cNvSpPr>
          <p:nvPr>
            <p:ph type="title"/>
          </p:nvPr>
        </p:nvSpPr>
        <p:spPr>
          <a:xfrm>
            <a:off x="442898" y="139277"/>
            <a:ext cx="11541738" cy="1325563"/>
          </a:xfrm>
        </p:spPr>
        <p:txBody>
          <a:bodyPr/>
          <a:lstStyle/>
          <a:p>
            <a:r>
              <a:rPr lang="fr-FR" b="1" dirty="0">
                <a:solidFill>
                  <a:srgbClr val="002060"/>
                </a:solidFill>
              </a:rPr>
              <a:t>Application: </a:t>
            </a:r>
            <a:r>
              <a:rPr lang="fr-FR" b="1" dirty="0" err="1">
                <a:solidFill>
                  <a:srgbClr val="002060"/>
                </a:solidFill>
              </a:rPr>
              <a:t>CNNs</a:t>
            </a:r>
            <a:r>
              <a:rPr lang="fr-FR" b="1" dirty="0">
                <a:solidFill>
                  <a:srgbClr val="002060"/>
                </a:solidFill>
              </a:rPr>
              <a:t> on Hyperspectral Images</a:t>
            </a:r>
            <a:endParaRPr lang="en-IN" dirty="0">
              <a:solidFill>
                <a:srgbClr val="002060"/>
              </a:solidFill>
            </a:endParaRPr>
          </a:p>
        </p:txBody>
      </p:sp>
      <p:sp>
        <p:nvSpPr>
          <p:cNvPr id="3" name="TextBox 2">
            <a:extLst>
              <a:ext uri="{FF2B5EF4-FFF2-40B4-BE49-F238E27FC236}">
                <a16:creationId xmlns:a16="http://schemas.microsoft.com/office/drawing/2014/main" id="{1809E748-6176-4C8D-7914-FE1B914819B4}"/>
              </a:ext>
            </a:extLst>
          </p:cNvPr>
          <p:cNvSpPr txBox="1"/>
          <p:nvPr/>
        </p:nvSpPr>
        <p:spPr>
          <a:xfrm>
            <a:off x="675246" y="1322433"/>
            <a:ext cx="5950406" cy="4893647"/>
          </a:xfrm>
          <a:prstGeom prst="rect">
            <a:avLst/>
          </a:prstGeom>
          <a:noFill/>
        </p:spPr>
        <p:txBody>
          <a:bodyPr wrap="square">
            <a:spAutoFit/>
          </a:bodyPr>
          <a:lstStyle/>
          <a:p>
            <a:r>
              <a:rPr lang="en-US" sz="2400" b="1" dirty="0"/>
              <a:t>Geo-Informatics Data:</a:t>
            </a:r>
            <a:r>
              <a:rPr lang="en-US" sz="2400" dirty="0"/>
              <a:t> Hyperspectral sensors capture hundreds of narrow spectral bands, creating a data "cube" (Width x Height x Bands). This is far richer than simple RGB.</a:t>
            </a:r>
          </a:p>
          <a:p>
            <a:r>
              <a:rPr lang="en-US" sz="2400" b="1" dirty="0"/>
              <a:t>CNN Approach:</a:t>
            </a:r>
            <a:r>
              <a:rPr lang="en-US" sz="2400" dirty="0"/>
              <a:t> We can use 3D CNNs that use 3D filters (e.g., 3x3x5) to convolve not just over space (the 3x3) but also over the spectral dimension (the 5).</a:t>
            </a:r>
          </a:p>
          <a:p>
            <a:r>
              <a:rPr lang="en-US" sz="2400" b="1" dirty="0"/>
              <a:t>Why it's powerful:</a:t>
            </a:r>
            <a:r>
              <a:rPr lang="en-US" sz="2400" dirty="0"/>
              <a:t> A 3D CNN can learn complex </a:t>
            </a:r>
            <a:r>
              <a:rPr lang="en-US" sz="2400" b="1" dirty="0" err="1"/>
              <a:t>spectro</a:t>
            </a:r>
            <a:r>
              <a:rPr lang="en-US" sz="2400" b="1" dirty="0"/>
              <a:t>-spatial features</a:t>
            </a:r>
            <a:r>
              <a:rPr lang="en-US" sz="2400" dirty="0"/>
              <a:t>, like the unique signature of a specific mineral deposit that is defined by both its shape and its specific combination of spectral responses.</a:t>
            </a:r>
          </a:p>
        </p:txBody>
      </p:sp>
      <p:pic>
        <p:nvPicPr>
          <p:cNvPr id="6" name="Picture 5">
            <a:extLst>
              <a:ext uri="{FF2B5EF4-FFF2-40B4-BE49-F238E27FC236}">
                <a16:creationId xmlns:a16="http://schemas.microsoft.com/office/drawing/2014/main" id="{3B7699E9-7355-13AC-19C4-F5D5B046CC63}"/>
              </a:ext>
            </a:extLst>
          </p:cNvPr>
          <p:cNvPicPr>
            <a:picLocks noChangeAspect="1"/>
          </p:cNvPicPr>
          <p:nvPr/>
        </p:nvPicPr>
        <p:blipFill>
          <a:blip r:embed="rId2"/>
          <a:stretch>
            <a:fillRect/>
          </a:stretch>
        </p:blipFill>
        <p:spPr>
          <a:xfrm>
            <a:off x="7128909" y="1484755"/>
            <a:ext cx="4068045" cy="3888490"/>
          </a:xfrm>
          <a:prstGeom prst="rect">
            <a:avLst/>
          </a:prstGeom>
        </p:spPr>
      </p:pic>
    </p:spTree>
    <p:extLst>
      <p:ext uri="{BB962C8B-B14F-4D97-AF65-F5344CB8AC3E}">
        <p14:creationId xmlns:p14="http://schemas.microsoft.com/office/powerpoint/2010/main" val="2152177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F08039-8B91-7E29-D304-23DECD1AAF6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D518ADF-B650-6106-CE51-20C86F865FEB}"/>
              </a:ext>
            </a:extLst>
          </p:cNvPr>
          <p:cNvSpPr>
            <a:spLocks noGrp="1"/>
          </p:cNvSpPr>
          <p:nvPr>
            <p:ph type="title"/>
          </p:nvPr>
        </p:nvSpPr>
        <p:spPr>
          <a:xfrm>
            <a:off x="442898" y="139277"/>
            <a:ext cx="11541738" cy="1325563"/>
          </a:xfrm>
        </p:spPr>
        <p:txBody>
          <a:bodyPr/>
          <a:lstStyle/>
          <a:p>
            <a:r>
              <a:rPr lang="en-US" b="1" dirty="0">
                <a:solidFill>
                  <a:srgbClr val="002060"/>
                </a:solidFill>
              </a:rPr>
              <a:t>Challenges with CNNs on Geo-Data</a:t>
            </a:r>
            <a:endParaRPr lang="en-IN" dirty="0">
              <a:solidFill>
                <a:srgbClr val="002060"/>
              </a:solidFill>
            </a:endParaRPr>
          </a:p>
        </p:txBody>
      </p:sp>
      <p:sp>
        <p:nvSpPr>
          <p:cNvPr id="3" name="TextBox 2">
            <a:extLst>
              <a:ext uri="{FF2B5EF4-FFF2-40B4-BE49-F238E27FC236}">
                <a16:creationId xmlns:a16="http://schemas.microsoft.com/office/drawing/2014/main" id="{A0E250AD-4C94-04F1-F4C5-B1350833F216}"/>
              </a:ext>
            </a:extLst>
          </p:cNvPr>
          <p:cNvSpPr txBox="1"/>
          <p:nvPr/>
        </p:nvSpPr>
        <p:spPr>
          <a:xfrm>
            <a:off x="705226" y="1905506"/>
            <a:ext cx="5950406" cy="3046988"/>
          </a:xfrm>
          <a:prstGeom prst="rect">
            <a:avLst/>
          </a:prstGeom>
          <a:noFill/>
        </p:spPr>
        <p:txBody>
          <a:bodyPr wrap="square">
            <a:spAutoFit/>
          </a:bodyPr>
          <a:lstStyle/>
          <a:p>
            <a:r>
              <a:rPr lang="en-IN" sz="3200" b="1" dirty="0"/>
              <a:t>Challenge 1: Data Volume &amp; Dimensionality.</a:t>
            </a:r>
          </a:p>
          <a:p>
            <a:endParaRPr lang="en-IN" sz="3200" dirty="0"/>
          </a:p>
          <a:p>
            <a:r>
              <a:rPr lang="en-IN" sz="3200" b="1" dirty="0"/>
              <a:t>Challenge 2: Rotational Variance.</a:t>
            </a:r>
          </a:p>
          <a:p>
            <a:endParaRPr lang="en-IN" sz="3200" dirty="0"/>
          </a:p>
          <a:p>
            <a:r>
              <a:rPr lang="en-IN" sz="3200" b="1" dirty="0"/>
              <a:t>Challenge 3: Multi-Scale Objects.</a:t>
            </a:r>
            <a:endParaRPr lang="en-IN" sz="3200" dirty="0"/>
          </a:p>
        </p:txBody>
      </p:sp>
      <p:pic>
        <p:nvPicPr>
          <p:cNvPr id="4" name="Picture 3">
            <a:extLst>
              <a:ext uri="{FF2B5EF4-FFF2-40B4-BE49-F238E27FC236}">
                <a16:creationId xmlns:a16="http://schemas.microsoft.com/office/drawing/2014/main" id="{4447AF23-29F8-D2DA-208A-1CCEB2143A9C}"/>
              </a:ext>
            </a:extLst>
          </p:cNvPr>
          <p:cNvPicPr>
            <a:picLocks noChangeAspect="1"/>
          </p:cNvPicPr>
          <p:nvPr/>
        </p:nvPicPr>
        <p:blipFill>
          <a:blip r:embed="rId2"/>
          <a:stretch>
            <a:fillRect/>
          </a:stretch>
        </p:blipFill>
        <p:spPr>
          <a:xfrm>
            <a:off x="6965631" y="1905505"/>
            <a:ext cx="4407897" cy="3046989"/>
          </a:xfrm>
          <a:prstGeom prst="rect">
            <a:avLst/>
          </a:prstGeom>
        </p:spPr>
      </p:pic>
    </p:spTree>
    <p:extLst>
      <p:ext uri="{BB962C8B-B14F-4D97-AF65-F5344CB8AC3E}">
        <p14:creationId xmlns:p14="http://schemas.microsoft.com/office/powerpoint/2010/main" val="16721298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C5F88A-3B89-0403-5275-05D13068384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283366D-96E8-57D6-FDE5-241F90102B0F}"/>
              </a:ext>
            </a:extLst>
          </p:cNvPr>
          <p:cNvSpPr>
            <a:spLocks noGrp="1"/>
          </p:cNvSpPr>
          <p:nvPr>
            <p:ph type="title"/>
          </p:nvPr>
        </p:nvSpPr>
        <p:spPr>
          <a:xfrm>
            <a:off x="442898" y="139277"/>
            <a:ext cx="11541738" cy="1325563"/>
          </a:xfrm>
        </p:spPr>
        <p:txBody>
          <a:bodyPr/>
          <a:lstStyle/>
          <a:p>
            <a:r>
              <a:rPr lang="en-IN" b="1" dirty="0">
                <a:solidFill>
                  <a:srgbClr val="002060"/>
                </a:solidFill>
              </a:rPr>
              <a:t>Best Practices &amp; Precautions</a:t>
            </a:r>
            <a:endParaRPr lang="en-IN" dirty="0">
              <a:solidFill>
                <a:srgbClr val="002060"/>
              </a:solidFill>
            </a:endParaRPr>
          </a:p>
        </p:txBody>
      </p:sp>
      <p:sp>
        <p:nvSpPr>
          <p:cNvPr id="3" name="TextBox 2">
            <a:extLst>
              <a:ext uri="{FF2B5EF4-FFF2-40B4-BE49-F238E27FC236}">
                <a16:creationId xmlns:a16="http://schemas.microsoft.com/office/drawing/2014/main" id="{28D74297-503C-67EC-C9C2-2674FA20BEC4}"/>
              </a:ext>
            </a:extLst>
          </p:cNvPr>
          <p:cNvSpPr txBox="1"/>
          <p:nvPr/>
        </p:nvSpPr>
        <p:spPr>
          <a:xfrm>
            <a:off x="1124950" y="1808070"/>
            <a:ext cx="5245869" cy="3785652"/>
          </a:xfrm>
          <a:prstGeom prst="rect">
            <a:avLst/>
          </a:prstGeom>
          <a:noFill/>
        </p:spPr>
        <p:txBody>
          <a:bodyPr wrap="square">
            <a:spAutoFit/>
          </a:bodyPr>
          <a:lstStyle/>
          <a:p>
            <a:r>
              <a:rPr lang="en-US" sz="2400" b="1" dirty="0"/>
              <a:t>Best Practice 1: Data Augmentation.</a:t>
            </a:r>
            <a:r>
              <a:rPr lang="en-US" sz="2400" dirty="0"/>
              <a:t> Artificially increase your training dataset by applying transformations: random rotations, flips, zooms.</a:t>
            </a:r>
          </a:p>
          <a:p>
            <a:endParaRPr lang="en-US" sz="2400" dirty="0"/>
          </a:p>
          <a:p>
            <a:r>
              <a:rPr lang="en-US" sz="2400" b="1" dirty="0"/>
              <a:t>Best Practice 2: Normalization.</a:t>
            </a:r>
            <a:r>
              <a:rPr lang="en-US" sz="2400" dirty="0"/>
              <a:t> Scale pixel values from all bands to a standard range (e.g., 0 to 1). This is crucial for stable training.</a:t>
            </a:r>
          </a:p>
        </p:txBody>
      </p:sp>
      <p:pic>
        <p:nvPicPr>
          <p:cNvPr id="6" name="Picture 5">
            <a:extLst>
              <a:ext uri="{FF2B5EF4-FFF2-40B4-BE49-F238E27FC236}">
                <a16:creationId xmlns:a16="http://schemas.microsoft.com/office/drawing/2014/main" id="{1ACA9942-C356-D81F-BA34-ED9CE3A882BA}"/>
              </a:ext>
            </a:extLst>
          </p:cNvPr>
          <p:cNvPicPr>
            <a:picLocks noChangeAspect="1"/>
          </p:cNvPicPr>
          <p:nvPr/>
        </p:nvPicPr>
        <p:blipFill>
          <a:blip r:embed="rId2"/>
          <a:stretch>
            <a:fillRect/>
          </a:stretch>
        </p:blipFill>
        <p:spPr>
          <a:xfrm>
            <a:off x="6617812" y="1251678"/>
            <a:ext cx="5231339" cy="4468585"/>
          </a:xfrm>
          <a:prstGeom prst="rect">
            <a:avLst/>
          </a:prstGeom>
        </p:spPr>
      </p:pic>
    </p:spTree>
    <p:extLst>
      <p:ext uri="{BB962C8B-B14F-4D97-AF65-F5344CB8AC3E}">
        <p14:creationId xmlns:p14="http://schemas.microsoft.com/office/powerpoint/2010/main" val="643790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B47C71-D8EB-4674-D08E-C771745B852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65D3E7E-C081-CF2C-84D7-15A9B592FB59}"/>
              </a:ext>
            </a:extLst>
          </p:cNvPr>
          <p:cNvSpPr>
            <a:spLocks noGrp="1"/>
          </p:cNvSpPr>
          <p:nvPr>
            <p:ph type="title"/>
          </p:nvPr>
        </p:nvSpPr>
        <p:spPr>
          <a:xfrm>
            <a:off x="442898" y="139277"/>
            <a:ext cx="11541738" cy="1325563"/>
          </a:xfrm>
        </p:spPr>
        <p:txBody>
          <a:bodyPr/>
          <a:lstStyle/>
          <a:p>
            <a:r>
              <a:rPr lang="en-IN" b="1" dirty="0">
                <a:solidFill>
                  <a:srgbClr val="002060"/>
                </a:solidFill>
              </a:rPr>
              <a:t>Recurrent Neural Networks (RNNs)</a:t>
            </a:r>
            <a:endParaRPr lang="en-IN" dirty="0">
              <a:solidFill>
                <a:srgbClr val="002060"/>
              </a:solidFill>
            </a:endParaRPr>
          </a:p>
        </p:txBody>
      </p:sp>
      <p:sp>
        <p:nvSpPr>
          <p:cNvPr id="3" name="TextBox 2">
            <a:extLst>
              <a:ext uri="{FF2B5EF4-FFF2-40B4-BE49-F238E27FC236}">
                <a16:creationId xmlns:a16="http://schemas.microsoft.com/office/drawing/2014/main" id="{D2F9F810-6E66-D307-3A8D-F41465147FD0}"/>
              </a:ext>
            </a:extLst>
          </p:cNvPr>
          <p:cNvSpPr txBox="1"/>
          <p:nvPr/>
        </p:nvSpPr>
        <p:spPr>
          <a:xfrm>
            <a:off x="550328" y="1913001"/>
            <a:ext cx="5245869" cy="2246769"/>
          </a:xfrm>
          <a:prstGeom prst="rect">
            <a:avLst/>
          </a:prstGeom>
          <a:noFill/>
        </p:spPr>
        <p:txBody>
          <a:bodyPr wrap="square">
            <a:spAutoFit/>
          </a:bodyPr>
          <a:lstStyle/>
          <a:p>
            <a:r>
              <a:rPr lang="en-US" sz="2800" b="1" dirty="0"/>
              <a:t>Title:</a:t>
            </a:r>
            <a:r>
              <a:rPr lang="en-US" sz="2800" dirty="0"/>
              <a:t> RNNs: The Memory of Deep Learning</a:t>
            </a:r>
          </a:p>
          <a:p>
            <a:endParaRPr lang="en-US" sz="2800" dirty="0"/>
          </a:p>
          <a:p>
            <a:r>
              <a:rPr lang="en-US" sz="2800" b="1" dirty="0"/>
              <a:t>Subtitle:</a:t>
            </a:r>
            <a:r>
              <a:rPr lang="en-US" sz="2800" dirty="0"/>
              <a:t> Modeling Sequences and Time in Spatiotemporal Data</a:t>
            </a:r>
          </a:p>
        </p:txBody>
      </p:sp>
      <p:pic>
        <p:nvPicPr>
          <p:cNvPr id="4" name="Picture 3">
            <a:extLst>
              <a:ext uri="{FF2B5EF4-FFF2-40B4-BE49-F238E27FC236}">
                <a16:creationId xmlns:a16="http://schemas.microsoft.com/office/drawing/2014/main" id="{A1B86929-2AC7-2865-F860-4EDA2263EFA5}"/>
              </a:ext>
            </a:extLst>
          </p:cNvPr>
          <p:cNvPicPr>
            <a:picLocks noChangeAspect="1"/>
          </p:cNvPicPr>
          <p:nvPr/>
        </p:nvPicPr>
        <p:blipFill>
          <a:blip r:embed="rId2"/>
          <a:srcRect t="24221"/>
          <a:stretch>
            <a:fillRect/>
          </a:stretch>
        </p:blipFill>
        <p:spPr>
          <a:xfrm>
            <a:off x="5920232" y="3123205"/>
            <a:ext cx="5856899" cy="2824769"/>
          </a:xfrm>
          <a:prstGeom prst="rect">
            <a:avLst/>
          </a:prstGeom>
        </p:spPr>
      </p:pic>
    </p:spTree>
    <p:extLst>
      <p:ext uri="{BB962C8B-B14F-4D97-AF65-F5344CB8AC3E}">
        <p14:creationId xmlns:p14="http://schemas.microsoft.com/office/powerpoint/2010/main" val="42483089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D6676E-D355-C0CC-2B14-3CDCE7331F2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FCF2D5D-9953-9264-8ADB-03F15A916979}"/>
              </a:ext>
            </a:extLst>
          </p:cNvPr>
          <p:cNvSpPr>
            <a:spLocks noGrp="1"/>
          </p:cNvSpPr>
          <p:nvPr>
            <p:ph type="title"/>
          </p:nvPr>
        </p:nvSpPr>
        <p:spPr>
          <a:xfrm>
            <a:off x="278005" y="116791"/>
            <a:ext cx="12223791" cy="1325563"/>
          </a:xfrm>
        </p:spPr>
        <p:txBody>
          <a:bodyPr/>
          <a:lstStyle/>
          <a:p>
            <a:r>
              <a:rPr lang="en-US" b="1" dirty="0">
                <a:solidFill>
                  <a:srgbClr val="002060"/>
                </a:solidFill>
              </a:rPr>
              <a:t>Why We Need a Different Architecture for Sequences</a:t>
            </a:r>
            <a:endParaRPr lang="en-IN" dirty="0">
              <a:solidFill>
                <a:srgbClr val="002060"/>
              </a:solidFill>
            </a:endParaRPr>
          </a:p>
        </p:txBody>
      </p:sp>
      <p:sp>
        <p:nvSpPr>
          <p:cNvPr id="3" name="TextBox 2">
            <a:extLst>
              <a:ext uri="{FF2B5EF4-FFF2-40B4-BE49-F238E27FC236}">
                <a16:creationId xmlns:a16="http://schemas.microsoft.com/office/drawing/2014/main" id="{80F87F67-1585-C160-F778-717C6959DE14}"/>
              </a:ext>
            </a:extLst>
          </p:cNvPr>
          <p:cNvSpPr txBox="1"/>
          <p:nvPr/>
        </p:nvSpPr>
        <p:spPr>
          <a:xfrm>
            <a:off x="730210" y="1635683"/>
            <a:ext cx="5245869" cy="4154984"/>
          </a:xfrm>
          <a:prstGeom prst="rect">
            <a:avLst/>
          </a:prstGeom>
          <a:noFill/>
        </p:spPr>
        <p:txBody>
          <a:bodyPr wrap="square">
            <a:spAutoFit/>
          </a:bodyPr>
          <a:lstStyle/>
          <a:p>
            <a:pPr marL="342900" indent="-342900">
              <a:buFont typeface="Arial" panose="020B0604020202020204" pitchFamily="34" charset="0"/>
              <a:buChar char="•"/>
            </a:pPr>
            <a:r>
              <a:rPr lang="en-US" sz="2400" b="1" dirty="0"/>
              <a:t>Concept:</a:t>
            </a:r>
            <a:r>
              <a:rPr lang="en-US" sz="2400" dirty="0"/>
              <a:t> CNNs have no inherent memory of past inputs. To predict deforestation tomorrow, you need to know its state yesterday and the day before.</a:t>
            </a:r>
          </a:p>
          <a:p>
            <a:endParaRPr lang="en-US" sz="2400" dirty="0"/>
          </a:p>
          <a:p>
            <a:pPr marL="342900" indent="-342900">
              <a:buFont typeface="Arial" panose="020B0604020202020204" pitchFamily="34" charset="0"/>
              <a:buChar char="•"/>
            </a:pPr>
            <a:r>
              <a:rPr lang="en-US" sz="2400" b="1" dirty="0"/>
              <a:t>Geo-Informatics Application:</a:t>
            </a:r>
            <a:r>
              <a:rPr lang="en-US" sz="2400" dirty="0"/>
              <a:t> Analyzing time series of Landsat images, daily soil moisture measurements, or the track of a hurricane.</a:t>
            </a:r>
          </a:p>
        </p:txBody>
      </p:sp>
    </p:spTree>
    <p:extLst>
      <p:ext uri="{BB962C8B-B14F-4D97-AF65-F5344CB8AC3E}">
        <p14:creationId xmlns:p14="http://schemas.microsoft.com/office/powerpoint/2010/main" val="2226743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B6C2B-F2D9-3375-8149-C17B4CA2BC0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1D45DEE-478B-0C0F-0A77-A36BD68778C4}"/>
              </a:ext>
            </a:extLst>
          </p:cNvPr>
          <p:cNvSpPr>
            <a:spLocks noGrp="1"/>
          </p:cNvSpPr>
          <p:nvPr>
            <p:ph type="title"/>
          </p:nvPr>
        </p:nvSpPr>
        <p:spPr>
          <a:xfrm>
            <a:off x="278005" y="116791"/>
            <a:ext cx="12223791" cy="1325563"/>
          </a:xfrm>
        </p:spPr>
        <p:txBody>
          <a:bodyPr/>
          <a:lstStyle/>
          <a:p>
            <a:r>
              <a:rPr lang="en-US" b="1" dirty="0">
                <a:solidFill>
                  <a:srgbClr val="002060"/>
                </a:solidFill>
              </a:rPr>
              <a:t>The RNN Architecture: The Feedback Loop</a:t>
            </a:r>
            <a:endParaRPr lang="en-IN" dirty="0">
              <a:solidFill>
                <a:srgbClr val="002060"/>
              </a:solidFill>
            </a:endParaRPr>
          </a:p>
        </p:txBody>
      </p:sp>
      <p:sp>
        <p:nvSpPr>
          <p:cNvPr id="3" name="TextBox 2">
            <a:extLst>
              <a:ext uri="{FF2B5EF4-FFF2-40B4-BE49-F238E27FC236}">
                <a16:creationId xmlns:a16="http://schemas.microsoft.com/office/drawing/2014/main" id="{AB5B6636-51A9-10D9-F804-BDC4298D7E2B}"/>
              </a:ext>
            </a:extLst>
          </p:cNvPr>
          <p:cNvSpPr txBox="1"/>
          <p:nvPr/>
        </p:nvSpPr>
        <p:spPr>
          <a:xfrm>
            <a:off x="929881" y="1536174"/>
            <a:ext cx="10332237" cy="3785652"/>
          </a:xfrm>
          <a:prstGeom prst="rect">
            <a:avLst/>
          </a:prstGeom>
          <a:noFill/>
        </p:spPr>
        <p:txBody>
          <a:bodyPr wrap="square">
            <a:spAutoFit/>
          </a:bodyPr>
          <a:lstStyle/>
          <a:p>
            <a:pPr marL="342900" indent="-342900">
              <a:buFont typeface="Arial" panose="020B0604020202020204" pitchFamily="34" charset="0"/>
              <a:buChar char="•"/>
            </a:pPr>
            <a:r>
              <a:rPr lang="en-US" sz="2400" b="1" dirty="0"/>
              <a:t>Concept:</a:t>
            </a:r>
            <a:r>
              <a:rPr lang="en-US" sz="2400" dirty="0"/>
              <a:t> The core idea of an RNN is a feedback loop. When the network produces an output at time step t, it feeds that information back into itself to influence the prediction at time step t+1.</a:t>
            </a:r>
          </a:p>
          <a:p>
            <a:endParaRPr lang="en-US" sz="2400" dirty="0"/>
          </a:p>
          <a:p>
            <a:pPr marL="342900" indent="-342900">
              <a:buFont typeface="Arial" panose="020B0604020202020204" pitchFamily="34" charset="0"/>
              <a:buChar char="•"/>
            </a:pPr>
            <a:r>
              <a:rPr lang="en-US" sz="2400" b="1" dirty="0"/>
              <a:t>Mechanism:</a:t>
            </a:r>
            <a:r>
              <a:rPr lang="en-US" sz="2400" dirty="0"/>
              <a:t> This loop creates a "hidden state" or "memory" that acts as a summary of the past sequence, allowing information to persist.</a:t>
            </a:r>
          </a:p>
          <a:p>
            <a:endParaRPr lang="en-US" sz="2400" dirty="0"/>
          </a:p>
          <a:p>
            <a:pPr marL="342900" indent="-342900">
              <a:buFont typeface="Arial" panose="020B0604020202020204" pitchFamily="34" charset="0"/>
              <a:buChar char="•"/>
            </a:pPr>
            <a:r>
              <a:rPr lang="en-US" sz="2400" b="1" dirty="0"/>
              <a:t>Why we learn this:</a:t>
            </a:r>
            <a:r>
              <a:rPr lang="en-US" sz="2400" dirty="0"/>
              <a:t> This is the fundamental architecture that allows models to understand context and order in a temporal sequence, moving beyond the "one-shot" predictions of CNNs.</a:t>
            </a:r>
          </a:p>
        </p:txBody>
      </p:sp>
    </p:spTree>
    <p:extLst>
      <p:ext uri="{BB962C8B-B14F-4D97-AF65-F5344CB8AC3E}">
        <p14:creationId xmlns:p14="http://schemas.microsoft.com/office/powerpoint/2010/main" val="7053716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6D110-958E-E75E-B495-344B46CC92E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B0B9C8C-6E8E-935F-8CA3-21703E2EB111}"/>
              </a:ext>
            </a:extLst>
          </p:cNvPr>
          <p:cNvSpPr>
            <a:spLocks noGrp="1"/>
          </p:cNvSpPr>
          <p:nvPr>
            <p:ph type="title"/>
          </p:nvPr>
        </p:nvSpPr>
        <p:spPr>
          <a:xfrm>
            <a:off x="278005" y="116791"/>
            <a:ext cx="12223791" cy="1325563"/>
          </a:xfrm>
        </p:spPr>
        <p:txBody>
          <a:bodyPr/>
          <a:lstStyle/>
          <a:p>
            <a:r>
              <a:rPr lang="en-US" b="1" dirty="0">
                <a:solidFill>
                  <a:srgbClr val="002060"/>
                </a:solidFill>
              </a:rPr>
              <a:t>The Problem of Long-Term Dependencies</a:t>
            </a:r>
            <a:endParaRPr lang="en-IN" dirty="0">
              <a:solidFill>
                <a:srgbClr val="002060"/>
              </a:solidFill>
            </a:endParaRPr>
          </a:p>
        </p:txBody>
      </p:sp>
      <p:sp>
        <p:nvSpPr>
          <p:cNvPr id="3" name="TextBox 2">
            <a:extLst>
              <a:ext uri="{FF2B5EF4-FFF2-40B4-BE49-F238E27FC236}">
                <a16:creationId xmlns:a16="http://schemas.microsoft.com/office/drawing/2014/main" id="{FC98E025-7C3E-BE3E-2863-468DCCF19F2D}"/>
              </a:ext>
            </a:extLst>
          </p:cNvPr>
          <p:cNvSpPr txBox="1"/>
          <p:nvPr/>
        </p:nvSpPr>
        <p:spPr>
          <a:xfrm>
            <a:off x="929881" y="1442354"/>
            <a:ext cx="10332237" cy="4524315"/>
          </a:xfrm>
          <a:prstGeom prst="rect">
            <a:avLst/>
          </a:prstGeom>
          <a:noFill/>
        </p:spPr>
        <p:txBody>
          <a:bodyPr wrap="square">
            <a:spAutoFit/>
          </a:bodyPr>
          <a:lstStyle/>
          <a:p>
            <a:r>
              <a:rPr lang="en-US" sz="2400" b="1" dirty="0"/>
              <a:t>Challenge: Vanishing Gradients.</a:t>
            </a:r>
            <a:r>
              <a:rPr lang="en-US" sz="2400" dirty="0"/>
              <a:t> In a simple RNN, as a sequence gets longer, the "memory" of the early events can fade. The signal (gradient) used for training becomes exponentially smaller as it's propagated back through time, making it impossible to adjust weights based on early events.</a:t>
            </a:r>
          </a:p>
          <a:p>
            <a:endParaRPr lang="en-US" sz="2400" dirty="0"/>
          </a:p>
          <a:p>
            <a:r>
              <a:rPr lang="en-US" sz="2400" b="1" dirty="0"/>
              <a:t>Geo-Informatics Application:</a:t>
            </a:r>
            <a:r>
              <a:rPr lang="en-US" sz="2400" dirty="0"/>
              <a:t> In a 30-year land-use time series, a simple RNN might "forget" that a major fire in year 3 is the primary reason for the slow forest regrowth seen in year 25.</a:t>
            </a:r>
          </a:p>
          <a:p>
            <a:endParaRPr lang="en-US" sz="2400" dirty="0"/>
          </a:p>
          <a:p>
            <a:r>
              <a:rPr lang="en-US" sz="2400" b="1" dirty="0"/>
              <a:t>Real-World Connection:</a:t>
            </a:r>
            <a:r>
              <a:rPr lang="en-US" sz="2400" dirty="0"/>
              <a:t> This failure to capture long-range dependencies is a critical limitation for analyzing long-term climate data, historical urban growth, or glacial retreat.</a:t>
            </a:r>
          </a:p>
        </p:txBody>
      </p:sp>
    </p:spTree>
    <p:extLst>
      <p:ext uri="{BB962C8B-B14F-4D97-AF65-F5344CB8AC3E}">
        <p14:creationId xmlns:p14="http://schemas.microsoft.com/office/powerpoint/2010/main" val="773092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90A47-5DB4-5C82-7AB7-D82EBFFB790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F3FEF6C-FF77-A27F-962D-CA4A6E33A19E}"/>
              </a:ext>
            </a:extLst>
          </p:cNvPr>
          <p:cNvSpPr>
            <a:spLocks noGrp="1"/>
          </p:cNvSpPr>
          <p:nvPr>
            <p:ph type="title"/>
          </p:nvPr>
        </p:nvSpPr>
        <p:spPr>
          <a:xfrm>
            <a:off x="278005" y="116791"/>
            <a:ext cx="12223791" cy="1325563"/>
          </a:xfrm>
        </p:spPr>
        <p:txBody>
          <a:bodyPr/>
          <a:lstStyle/>
          <a:p>
            <a:r>
              <a:rPr lang="en-US" b="1" dirty="0">
                <a:solidFill>
                  <a:srgbClr val="002060"/>
                </a:solidFill>
              </a:rPr>
              <a:t>The Solution: Long Short-Term Memory (LSTM) Networks</a:t>
            </a:r>
            <a:endParaRPr lang="en-IN" dirty="0">
              <a:solidFill>
                <a:srgbClr val="002060"/>
              </a:solidFill>
            </a:endParaRPr>
          </a:p>
        </p:txBody>
      </p:sp>
      <p:sp>
        <p:nvSpPr>
          <p:cNvPr id="3" name="TextBox 2">
            <a:extLst>
              <a:ext uri="{FF2B5EF4-FFF2-40B4-BE49-F238E27FC236}">
                <a16:creationId xmlns:a16="http://schemas.microsoft.com/office/drawing/2014/main" id="{8FAC0CAD-BEC5-4365-5A21-4A6A2C03B278}"/>
              </a:ext>
            </a:extLst>
          </p:cNvPr>
          <p:cNvSpPr txBox="1"/>
          <p:nvPr/>
        </p:nvSpPr>
        <p:spPr>
          <a:xfrm>
            <a:off x="929881" y="1442354"/>
            <a:ext cx="10332237" cy="4154984"/>
          </a:xfrm>
          <a:prstGeom prst="rect">
            <a:avLst/>
          </a:prstGeom>
          <a:noFill/>
        </p:spPr>
        <p:txBody>
          <a:bodyPr wrap="square">
            <a:spAutoFit/>
          </a:bodyPr>
          <a:lstStyle/>
          <a:p>
            <a:r>
              <a:rPr lang="en-US" sz="2400" b="1" dirty="0"/>
              <a:t>Concept:</a:t>
            </a:r>
            <a:r>
              <a:rPr lang="en-US" sz="2400" dirty="0"/>
              <a:t> LSTMs are a specialized type of RNN designed specifically to combat the vanishing gradient problem and learn long-term dependencies.</a:t>
            </a:r>
          </a:p>
          <a:p>
            <a:endParaRPr lang="en-US" sz="2400" dirty="0"/>
          </a:p>
          <a:p>
            <a:r>
              <a:rPr lang="en-US" sz="2400" b="1" dirty="0"/>
              <a:t>How:</a:t>
            </a:r>
            <a:r>
              <a:rPr lang="en-US" sz="2400" dirty="0"/>
              <a:t> Each LSTM cell is more complex, containing a dedicated "cell state" (a memory conveyor belt) and a system of "gates" that regulate information flow.</a:t>
            </a:r>
          </a:p>
          <a:p>
            <a:pPr lvl="1"/>
            <a:r>
              <a:rPr lang="en-US" sz="2400" b="1" dirty="0"/>
              <a:t>Forget Gate:</a:t>
            </a:r>
            <a:r>
              <a:rPr lang="en-US" sz="2400" dirty="0"/>
              <a:t> Decides what information to throw away from the cell state.</a:t>
            </a:r>
          </a:p>
          <a:p>
            <a:pPr lvl="1"/>
            <a:r>
              <a:rPr lang="en-US" sz="2400" b="1" dirty="0"/>
              <a:t>Input Gate:</a:t>
            </a:r>
            <a:r>
              <a:rPr lang="en-US" sz="2400" dirty="0"/>
              <a:t> Decides which new information to store in the cell state.</a:t>
            </a:r>
          </a:p>
          <a:p>
            <a:pPr lvl="1"/>
            <a:r>
              <a:rPr lang="en-US" sz="2400" b="1" dirty="0"/>
              <a:t>Output Gate:</a:t>
            </a:r>
            <a:r>
              <a:rPr lang="en-US" sz="2400" dirty="0"/>
              <a:t> Decides what to output based on the cell state.</a:t>
            </a:r>
          </a:p>
          <a:p>
            <a:pPr lvl="1"/>
            <a:endParaRPr lang="en-US" sz="2400" dirty="0"/>
          </a:p>
          <a:p>
            <a:r>
              <a:rPr lang="en-US" sz="2400" b="1" dirty="0"/>
              <a:t>Why this is a breakthrough:</a:t>
            </a:r>
            <a:r>
              <a:rPr lang="en-US" sz="2400" dirty="0"/>
              <a:t> These gates allow the network to learn to selectively remember important events for thousands of time steps.</a:t>
            </a:r>
          </a:p>
        </p:txBody>
      </p:sp>
    </p:spTree>
    <p:extLst>
      <p:ext uri="{BB962C8B-B14F-4D97-AF65-F5344CB8AC3E}">
        <p14:creationId xmlns:p14="http://schemas.microsoft.com/office/powerpoint/2010/main" val="3679612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4" name="Text Box 3"/>
          <p:cNvSpPr txBox="1"/>
          <p:nvPr/>
        </p:nvSpPr>
        <p:spPr>
          <a:xfrm>
            <a:off x="222250" y="870585"/>
            <a:ext cx="3200400" cy="5384800"/>
          </a:xfrm>
          <a:prstGeom prst="rect">
            <a:avLst/>
          </a:prstGeom>
          <a:noFill/>
        </p:spPr>
        <p:txBody>
          <a:bodyPr wrap="square" rtlCol="0">
            <a:spAutoFit/>
          </a:bodyPr>
          <a:lstStyle/>
          <a:p>
            <a:r>
              <a:rPr lang="en-US" sz="34400" dirty="0">
                <a:ln w="28575" cmpd="sng">
                  <a:solidFill>
                    <a:schemeClr val="tx1"/>
                  </a:solidFill>
                  <a:prstDash val="solid"/>
                </a:ln>
                <a:solidFill>
                  <a:srgbClr val="FFFFFF"/>
                </a:solidFill>
                <a:effectLst>
                  <a:outerShdw dist="38100" sx="101000" sy="101000" algn="l" rotWithShape="0">
                    <a:prstClr val="black">
                      <a:alpha val="100000"/>
                    </a:prstClr>
                  </a:outerShdw>
                </a:effectLst>
                <a:latin typeface="Arial" panose="020B0604020202020204" pitchFamily="34" charset="0"/>
                <a:cs typeface="Arial" panose="020B0604020202020204" pitchFamily="34" charset="0"/>
              </a:rPr>
              <a:t>1</a:t>
            </a:r>
          </a:p>
        </p:txBody>
      </p:sp>
      <p:sp>
        <p:nvSpPr>
          <p:cNvPr id="5" name="Round Same Side Corner Rectangle 4"/>
          <p:cNvSpPr/>
          <p:nvPr/>
        </p:nvSpPr>
        <p:spPr>
          <a:xfrm rot="16200000">
            <a:off x="6283325" y="-783273"/>
            <a:ext cx="3124835" cy="8692515"/>
          </a:xfrm>
          <a:prstGeom prst="round2SameRect">
            <a:avLst/>
          </a:prstGeom>
          <a:solidFill>
            <a:schemeClr val="bg1"/>
          </a:solidFill>
          <a:effectLst>
            <a:outerShdw blurRad="50800" dist="50800" dir="5400000" algn="ctr" rotWithShape="0">
              <a:schemeClr val="tx1">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vert="vert" rtlCol="0" anchor="ctr"/>
          <a:lstStyle/>
          <a:p>
            <a:pPr lvl="1"/>
            <a:r>
              <a:rPr lang="en-US" sz="3600" dirty="0">
                <a:solidFill>
                  <a:schemeClr val="tx1"/>
                </a:solidFill>
              </a:rPr>
              <a:t>Convolutional Neural Networks (CNNs) for Spatial Data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4257F-7B48-D3C1-0405-A5BB9BA1CB5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C3666A9-2812-3E88-A67C-C0A378AB9ABC}"/>
              </a:ext>
            </a:extLst>
          </p:cNvPr>
          <p:cNvSpPr>
            <a:spLocks noGrp="1"/>
          </p:cNvSpPr>
          <p:nvPr>
            <p:ph type="title"/>
          </p:nvPr>
        </p:nvSpPr>
        <p:spPr>
          <a:xfrm>
            <a:off x="278005" y="116791"/>
            <a:ext cx="12223791" cy="1325563"/>
          </a:xfrm>
        </p:spPr>
        <p:txBody>
          <a:bodyPr/>
          <a:lstStyle/>
          <a:p>
            <a:r>
              <a:rPr lang="en-US" b="1" dirty="0">
                <a:solidFill>
                  <a:srgbClr val="002060"/>
                </a:solidFill>
              </a:rPr>
              <a:t>LSTM Application: Crop Yield Prediction</a:t>
            </a:r>
            <a:endParaRPr lang="en-IN" dirty="0">
              <a:solidFill>
                <a:srgbClr val="002060"/>
              </a:solidFill>
            </a:endParaRPr>
          </a:p>
        </p:txBody>
      </p:sp>
      <p:sp>
        <p:nvSpPr>
          <p:cNvPr id="3" name="TextBox 2">
            <a:extLst>
              <a:ext uri="{FF2B5EF4-FFF2-40B4-BE49-F238E27FC236}">
                <a16:creationId xmlns:a16="http://schemas.microsoft.com/office/drawing/2014/main" id="{13E2C24E-F44D-27FA-89CC-E7F9E54A3EB6}"/>
              </a:ext>
            </a:extLst>
          </p:cNvPr>
          <p:cNvSpPr txBox="1"/>
          <p:nvPr/>
        </p:nvSpPr>
        <p:spPr>
          <a:xfrm>
            <a:off x="809961" y="1351508"/>
            <a:ext cx="10395187" cy="4154984"/>
          </a:xfrm>
          <a:prstGeom prst="rect">
            <a:avLst/>
          </a:prstGeom>
          <a:noFill/>
        </p:spPr>
        <p:txBody>
          <a:bodyPr wrap="square">
            <a:spAutoFit/>
          </a:bodyPr>
          <a:lstStyle/>
          <a:p>
            <a:r>
              <a:rPr lang="en-US" sz="2400" b="1" dirty="0"/>
              <a:t>Geo-Informatics Data:</a:t>
            </a:r>
            <a:r>
              <a:rPr lang="en-US" sz="2400" dirty="0"/>
              <a:t> A time series of weekly Sentinel-2 satellite images (providing NDVI) and weather station data (precipitation, temperature) for an agricultural region over a full growing season.</a:t>
            </a:r>
          </a:p>
          <a:p>
            <a:endParaRPr lang="en-US" sz="2400" dirty="0"/>
          </a:p>
          <a:p>
            <a:r>
              <a:rPr lang="en-US" sz="2400" b="1" dirty="0"/>
              <a:t>Model:</a:t>
            </a:r>
            <a:r>
              <a:rPr lang="en-US" sz="2400" dirty="0"/>
              <a:t> An LSTM model processes this sequence of multi-modal data week-by-week.</a:t>
            </a:r>
          </a:p>
          <a:p>
            <a:endParaRPr lang="en-US" sz="2400" dirty="0"/>
          </a:p>
          <a:p>
            <a:r>
              <a:rPr lang="en-US" sz="2400" b="1" dirty="0"/>
              <a:t>Prediction:</a:t>
            </a:r>
            <a:r>
              <a:rPr lang="en-US" sz="2400" dirty="0"/>
              <a:t> At the end of the season, the model predicts the final crop yield (e.g., in bushels per acre). The LSTM's "forget gate" might learn to ignore a single cloudy day's image, while its "input gate" learns to remember a prolonged drought period, correctly weighting its impact on the final yield.</a:t>
            </a:r>
          </a:p>
        </p:txBody>
      </p:sp>
    </p:spTree>
    <p:extLst>
      <p:ext uri="{BB962C8B-B14F-4D97-AF65-F5344CB8AC3E}">
        <p14:creationId xmlns:p14="http://schemas.microsoft.com/office/powerpoint/2010/main" val="27438637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1DC83-331B-9BFA-613C-F4ED47C39F5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C8367B7-E6E0-000C-F375-FD29A0EB74A1}"/>
              </a:ext>
            </a:extLst>
          </p:cNvPr>
          <p:cNvSpPr>
            <a:spLocks noGrp="1"/>
          </p:cNvSpPr>
          <p:nvPr>
            <p:ph type="title"/>
          </p:nvPr>
        </p:nvSpPr>
        <p:spPr>
          <a:xfrm>
            <a:off x="278005" y="116791"/>
            <a:ext cx="12223791" cy="1325563"/>
          </a:xfrm>
        </p:spPr>
        <p:txBody>
          <a:bodyPr/>
          <a:lstStyle/>
          <a:p>
            <a:r>
              <a:rPr lang="en-US" b="1" dirty="0">
                <a:solidFill>
                  <a:srgbClr val="002060"/>
                </a:solidFill>
              </a:rPr>
              <a:t>Challenges and Best Practices for RNNs/LSTMs</a:t>
            </a:r>
            <a:endParaRPr lang="en-IN" dirty="0">
              <a:solidFill>
                <a:srgbClr val="002060"/>
              </a:solidFill>
            </a:endParaRPr>
          </a:p>
        </p:txBody>
      </p:sp>
      <p:sp>
        <p:nvSpPr>
          <p:cNvPr id="3" name="TextBox 2">
            <a:extLst>
              <a:ext uri="{FF2B5EF4-FFF2-40B4-BE49-F238E27FC236}">
                <a16:creationId xmlns:a16="http://schemas.microsoft.com/office/drawing/2014/main" id="{D14C4342-4825-D8BD-3E1B-37092827FEE1}"/>
              </a:ext>
            </a:extLst>
          </p:cNvPr>
          <p:cNvSpPr txBox="1"/>
          <p:nvPr/>
        </p:nvSpPr>
        <p:spPr>
          <a:xfrm>
            <a:off x="809961" y="1351508"/>
            <a:ext cx="10395187" cy="4154984"/>
          </a:xfrm>
          <a:prstGeom prst="rect">
            <a:avLst/>
          </a:prstGeom>
          <a:noFill/>
        </p:spPr>
        <p:txBody>
          <a:bodyPr wrap="square">
            <a:spAutoFit/>
          </a:bodyPr>
          <a:lstStyle/>
          <a:p>
            <a:r>
              <a:rPr lang="en-US" sz="2400" b="1" dirty="0"/>
              <a:t>Challenge 1: Data Preparation.</a:t>
            </a:r>
            <a:r>
              <a:rPr lang="en-US" sz="2400" dirty="0"/>
              <a:t> Spatiotemporal data must be structured into uniform sequences (e.g., [samples, timesteps, features]). Handling missing data (e.g., due to cloud cover in satellite images or sensor failure) is a major preprocessing task requiring imputation or masking.</a:t>
            </a:r>
          </a:p>
          <a:p>
            <a:endParaRPr lang="en-US" sz="2400" dirty="0"/>
          </a:p>
          <a:p>
            <a:r>
              <a:rPr lang="en-US" sz="2400" b="1" dirty="0"/>
              <a:t>Challenge 2: Computational Cost.</a:t>
            </a:r>
            <a:r>
              <a:rPr lang="en-US" sz="2400" dirty="0"/>
              <a:t> Training LSTMs is computationally intensive due to their sequential nature, which is harder to parallelize than CNNs.</a:t>
            </a:r>
          </a:p>
          <a:p>
            <a:endParaRPr lang="en-US" sz="2400" dirty="0"/>
          </a:p>
          <a:p>
            <a:r>
              <a:rPr lang="en-US" sz="2400" b="1" dirty="0"/>
              <a:t>Best Practice: Use Bidirectional LSTMs.</a:t>
            </a:r>
            <a:r>
              <a:rPr lang="en-US" sz="2400" dirty="0"/>
              <a:t> For some problems (not forecasting), allowing the model to process the sequence both forwards and backwards can provide richer context and improve accuracy.</a:t>
            </a:r>
          </a:p>
        </p:txBody>
      </p:sp>
    </p:spTree>
    <p:extLst>
      <p:ext uri="{BB962C8B-B14F-4D97-AF65-F5344CB8AC3E}">
        <p14:creationId xmlns:p14="http://schemas.microsoft.com/office/powerpoint/2010/main" val="2854282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a:extLst>
            <a:ext uri="{FF2B5EF4-FFF2-40B4-BE49-F238E27FC236}">
              <a16:creationId xmlns:a16="http://schemas.microsoft.com/office/drawing/2014/main" id="{C65E5A06-630A-994D-358F-36748A361D87}"/>
            </a:ext>
          </a:extLst>
        </p:cNvPr>
        <p:cNvGrpSpPr/>
        <p:nvPr/>
      </p:nvGrpSpPr>
      <p:grpSpPr>
        <a:xfrm>
          <a:off x="0" y="0"/>
          <a:ext cx="0" cy="0"/>
          <a:chOff x="0" y="0"/>
          <a:chExt cx="0" cy="0"/>
        </a:xfrm>
      </p:grpSpPr>
      <p:sp>
        <p:nvSpPr>
          <p:cNvPr id="5" name="Round Same Side Corner Rectangle 4">
            <a:extLst>
              <a:ext uri="{FF2B5EF4-FFF2-40B4-BE49-F238E27FC236}">
                <a16:creationId xmlns:a16="http://schemas.microsoft.com/office/drawing/2014/main" id="{A0AA7AF5-5BCC-E4DF-2571-BFE0FD3FA7B7}"/>
              </a:ext>
            </a:extLst>
          </p:cNvPr>
          <p:cNvSpPr/>
          <p:nvPr/>
        </p:nvSpPr>
        <p:spPr>
          <a:xfrm rot="16200000">
            <a:off x="6283960" y="-783272"/>
            <a:ext cx="3124835" cy="8692515"/>
          </a:xfrm>
          <a:prstGeom prst="round2SameRect">
            <a:avLst/>
          </a:prstGeom>
          <a:solidFill>
            <a:schemeClr val="bg1"/>
          </a:solidFill>
          <a:effectLst>
            <a:outerShdw blurRad="50800" dist="50800" dir="5400000" algn="ctr" rotWithShape="0">
              <a:schemeClr val="tx1">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vert="mongolianVert" rtlCol="0" anchor="ctr"/>
          <a:lstStyle/>
          <a:p>
            <a:pPr lvl="1" algn="l"/>
            <a:r>
              <a:rPr lang="en-US" dirty="0">
                <a:solidFill>
                  <a:schemeClr val="tx1"/>
                </a:solidFill>
              </a:rPr>
              <a:t>Leveraging Pretrained Models for Geo-Informatics</a:t>
            </a:r>
          </a:p>
          <a:p>
            <a:pPr lvl="1"/>
            <a:r>
              <a:rPr lang="en-IN" sz="4400" dirty="0">
                <a:solidFill>
                  <a:schemeClr val="tx1"/>
                </a:solidFill>
              </a:rPr>
              <a:t>Transfer Learning</a:t>
            </a:r>
          </a:p>
          <a:p>
            <a:pPr lvl="1"/>
            <a:endParaRPr lang="en-US" sz="4400" dirty="0">
              <a:solidFill>
                <a:schemeClr val="tx1"/>
              </a:solidFill>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1929955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AD9F64-5F1E-C6E1-45F9-29EE1996F3A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2B5548B-EF51-2AA8-7F83-D1008A90C080}"/>
              </a:ext>
            </a:extLst>
          </p:cNvPr>
          <p:cNvSpPr>
            <a:spLocks noGrp="1"/>
          </p:cNvSpPr>
          <p:nvPr>
            <p:ph type="title"/>
          </p:nvPr>
        </p:nvSpPr>
        <p:spPr>
          <a:xfrm>
            <a:off x="278005" y="116791"/>
            <a:ext cx="12223791" cy="1325563"/>
          </a:xfrm>
        </p:spPr>
        <p:txBody>
          <a:bodyPr/>
          <a:lstStyle/>
          <a:p>
            <a:r>
              <a:rPr lang="en-US" b="1" dirty="0">
                <a:solidFill>
                  <a:srgbClr val="002060"/>
                </a:solidFill>
              </a:rPr>
              <a:t>The Core Idea of Transfer Learning</a:t>
            </a:r>
            <a:endParaRPr lang="en-IN" dirty="0">
              <a:solidFill>
                <a:srgbClr val="002060"/>
              </a:solidFill>
            </a:endParaRPr>
          </a:p>
        </p:txBody>
      </p:sp>
      <p:sp>
        <p:nvSpPr>
          <p:cNvPr id="3" name="TextBox 2">
            <a:extLst>
              <a:ext uri="{FF2B5EF4-FFF2-40B4-BE49-F238E27FC236}">
                <a16:creationId xmlns:a16="http://schemas.microsoft.com/office/drawing/2014/main" id="{A376A803-F219-A2B8-0F92-C5C3702BF928}"/>
              </a:ext>
            </a:extLst>
          </p:cNvPr>
          <p:cNvSpPr txBox="1"/>
          <p:nvPr/>
        </p:nvSpPr>
        <p:spPr>
          <a:xfrm>
            <a:off x="898406" y="1166842"/>
            <a:ext cx="10395187" cy="4524315"/>
          </a:xfrm>
          <a:prstGeom prst="rect">
            <a:avLst/>
          </a:prstGeom>
          <a:noFill/>
        </p:spPr>
        <p:txBody>
          <a:bodyPr wrap="square">
            <a:spAutoFit/>
          </a:bodyPr>
          <a:lstStyle/>
          <a:p>
            <a:r>
              <a:rPr lang="en-US" sz="2400" b="1" dirty="0"/>
              <a:t>Concept:</a:t>
            </a:r>
            <a:r>
              <a:rPr lang="en-US" sz="2400" dirty="0"/>
              <a:t> A machine learning method where a model developed for a general task (e.g., classifying millions of web photos) is reused as the starting point for a model on a specific, related task.</a:t>
            </a:r>
          </a:p>
          <a:p>
            <a:endParaRPr lang="en-US" sz="2400" dirty="0"/>
          </a:p>
          <a:p>
            <a:r>
              <a:rPr lang="en-US" sz="2400" b="1" dirty="0"/>
              <a:t>Why we learn this:</a:t>
            </a:r>
            <a:r>
              <a:rPr lang="en-US" sz="2400" dirty="0"/>
              <a:t> Training state-of-the-art deep learning models from scratch requires enormous datasets and computational budgets. In geo-informatics, labeled datasets are often small and expensive to create. Transfer learning allows us to achieve high performance with limited resources.</a:t>
            </a:r>
          </a:p>
          <a:p>
            <a:endParaRPr lang="en-US" sz="2400" dirty="0"/>
          </a:p>
          <a:p>
            <a:r>
              <a:rPr lang="en-US" sz="2400" b="1" dirty="0"/>
              <a:t>Real-World Connection:</a:t>
            </a:r>
            <a:r>
              <a:rPr lang="en-US" sz="2400" dirty="0"/>
              <a:t> It's the difference between training a new intern from day one versus hiring an experienced professional. We leverage existing expertise to solve our problem faster and more effectively.</a:t>
            </a:r>
          </a:p>
        </p:txBody>
      </p:sp>
    </p:spTree>
    <p:extLst>
      <p:ext uri="{BB962C8B-B14F-4D97-AF65-F5344CB8AC3E}">
        <p14:creationId xmlns:p14="http://schemas.microsoft.com/office/powerpoint/2010/main" val="26925937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5BAE1-CE12-33E8-C670-8B6AA0CA9CF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1844FC1-2554-18D7-6BD5-930B749E9C29}"/>
              </a:ext>
            </a:extLst>
          </p:cNvPr>
          <p:cNvSpPr>
            <a:spLocks noGrp="1"/>
          </p:cNvSpPr>
          <p:nvPr>
            <p:ph type="title"/>
          </p:nvPr>
        </p:nvSpPr>
        <p:spPr>
          <a:xfrm>
            <a:off x="278005" y="116791"/>
            <a:ext cx="12223791" cy="1325563"/>
          </a:xfrm>
        </p:spPr>
        <p:txBody>
          <a:bodyPr/>
          <a:lstStyle/>
          <a:p>
            <a:r>
              <a:rPr lang="en-US" b="1" dirty="0">
                <a:solidFill>
                  <a:srgbClr val="002060"/>
                </a:solidFill>
              </a:rPr>
              <a:t>How Transfer Learning Works with CNNs</a:t>
            </a:r>
            <a:endParaRPr lang="en-IN" dirty="0">
              <a:solidFill>
                <a:srgbClr val="002060"/>
              </a:solidFill>
            </a:endParaRPr>
          </a:p>
        </p:txBody>
      </p:sp>
      <p:sp>
        <p:nvSpPr>
          <p:cNvPr id="3" name="TextBox 2">
            <a:extLst>
              <a:ext uri="{FF2B5EF4-FFF2-40B4-BE49-F238E27FC236}">
                <a16:creationId xmlns:a16="http://schemas.microsoft.com/office/drawing/2014/main" id="{8D8BBC06-FA1B-AA1C-838B-507106AE6132}"/>
              </a:ext>
            </a:extLst>
          </p:cNvPr>
          <p:cNvSpPr txBox="1"/>
          <p:nvPr/>
        </p:nvSpPr>
        <p:spPr>
          <a:xfrm>
            <a:off x="681049" y="1249287"/>
            <a:ext cx="10395187" cy="4893647"/>
          </a:xfrm>
          <a:prstGeom prst="rect">
            <a:avLst/>
          </a:prstGeom>
          <a:noFill/>
        </p:spPr>
        <p:txBody>
          <a:bodyPr wrap="square">
            <a:spAutoFit/>
          </a:bodyPr>
          <a:lstStyle/>
          <a:p>
            <a:r>
              <a:rPr lang="en-US" sz="2400" b="1" dirty="0"/>
              <a:t>Recall Hierarchical Features:</a:t>
            </a:r>
            <a:r>
              <a:rPr lang="en-US" sz="2400" dirty="0"/>
              <a:t> Early CNN layers learn generic features (edges, textures), while later layers learn task-specific features.</a:t>
            </a:r>
          </a:p>
          <a:p>
            <a:endParaRPr lang="en-US" sz="2400" dirty="0"/>
          </a:p>
          <a:p>
            <a:r>
              <a:rPr lang="en-US" sz="2400" b="1" dirty="0"/>
              <a:t>The Strategy (Fine-Tuning):</a:t>
            </a:r>
            <a:endParaRPr lang="en-US" sz="2400" dirty="0"/>
          </a:p>
          <a:p>
            <a:pPr marL="800100" lvl="1" indent="-342900">
              <a:buFont typeface="Arial" panose="020B0604020202020204" pitchFamily="34" charset="0"/>
              <a:buChar char="•"/>
            </a:pPr>
            <a:r>
              <a:rPr lang="en-US" sz="2400" dirty="0"/>
              <a:t>Take a powerful CNN (like ResNet50) pre-trained on a massive dataset like ImageNet.</a:t>
            </a:r>
          </a:p>
          <a:p>
            <a:pPr marL="800100" lvl="1" indent="-342900">
              <a:buFont typeface="Arial" panose="020B0604020202020204" pitchFamily="34" charset="0"/>
              <a:buChar char="•"/>
            </a:pPr>
            <a:r>
              <a:rPr lang="en-US" sz="2400" b="1" dirty="0"/>
              <a:t>Freeze</a:t>
            </a:r>
            <a:r>
              <a:rPr lang="en-US" sz="2400" dirty="0"/>
              <a:t> the weights of the early convolutional layers. We are borrowing their powerful, generic feature extractors.</a:t>
            </a:r>
          </a:p>
          <a:p>
            <a:pPr marL="800100" lvl="1" indent="-342900">
              <a:buFont typeface="Arial" panose="020B0604020202020204" pitchFamily="34" charset="0"/>
              <a:buChar char="•"/>
            </a:pPr>
            <a:r>
              <a:rPr lang="en-US" sz="2400" dirty="0"/>
              <a:t>Remove the original final classification layers (which identify cats, dogs, etc.).</a:t>
            </a:r>
          </a:p>
          <a:p>
            <a:pPr marL="800100" lvl="1" indent="-342900">
              <a:buFont typeface="Arial" panose="020B0604020202020204" pitchFamily="34" charset="0"/>
              <a:buChar char="•"/>
            </a:pPr>
            <a:r>
              <a:rPr lang="en-US" sz="2400" dirty="0"/>
              <a:t>Add new, trainable classification layers on top, tailored to our geo-informatics classes (e.g., 'wetland', 'urban', 'farmland').</a:t>
            </a:r>
          </a:p>
          <a:p>
            <a:pPr marL="800100" lvl="1" indent="-342900">
              <a:buFont typeface="Arial" panose="020B0604020202020204" pitchFamily="34" charset="0"/>
              <a:buChar char="•"/>
            </a:pPr>
            <a:r>
              <a:rPr lang="en-US" sz="2400" dirty="0"/>
              <a:t>Train </a:t>
            </a:r>
            <a:r>
              <a:rPr lang="en-US" sz="2400" b="1" dirty="0"/>
              <a:t>only</a:t>
            </a:r>
            <a:r>
              <a:rPr lang="en-US" sz="2400" dirty="0"/>
              <a:t> these new layers on our smaller, specific dataset.</a:t>
            </a:r>
          </a:p>
        </p:txBody>
      </p:sp>
    </p:spTree>
    <p:extLst>
      <p:ext uri="{BB962C8B-B14F-4D97-AF65-F5344CB8AC3E}">
        <p14:creationId xmlns:p14="http://schemas.microsoft.com/office/powerpoint/2010/main" val="1138314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84670-BEC6-B182-D723-043F43F3BF6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C3FAD09-3A5B-0F40-1D25-1968510C23F2}"/>
              </a:ext>
            </a:extLst>
          </p:cNvPr>
          <p:cNvSpPr>
            <a:spLocks noGrp="1"/>
          </p:cNvSpPr>
          <p:nvPr>
            <p:ph type="title"/>
          </p:nvPr>
        </p:nvSpPr>
        <p:spPr>
          <a:xfrm>
            <a:off x="278005" y="-108061"/>
            <a:ext cx="12223791" cy="1325563"/>
          </a:xfrm>
        </p:spPr>
        <p:txBody>
          <a:bodyPr/>
          <a:lstStyle/>
          <a:p>
            <a:r>
              <a:rPr lang="en-IN" b="1" dirty="0">
                <a:solidFill>
                  <a:srgbClr val="002060"/>
                </a:solidFill>
              </a:rPr>
              <a:t> Application: Classifying SAR Imagery</a:t>
            </a:r>
            <a:endParaRPr lang="en-IN" dirty="0">
              <a:solidFill>
                <a:srgbClr val="002060"/>
              </a:solidFill>
            </a:endParaRPr>
          </a:p>
        </p:txBody>
      </p:sp>
      <p:sp>
        <p:nvSpPr>
          <p:cNvPr id="3" name="TextBox 2">
            <a:extLst>
              <a:ext uri="{FF2B5EF4-FFF2-40B4-BE49-F238E27FC236}">
                <a16:creationId xmlns:a16="http://schemas.microsoft.com/office/drawing/2014/main" id="{63FC8526-E700-E583-EA55-CB67A27CDCD4}"/>
              </a:ext>
            </a:extLst>
          </p:cNvPr>
          <p:cNvSpPr txBox="1"/>
          <p:nvPr/>
        </p:nvSpPr>
        <p:spPr>
          <a:xfrm>
            <a:off x="898406" y="969259"/>
            <a:ext cx="10395187" cy="5632311"/>
          </a:xfrm>
          <a:prstGeom prst="rect">
            <a:avLst/>
          </a:prstGeom>
          <a:noFill/>
        </p:spPr>
        <p:txBody>
          <a:bodyPr wrap="square">
            <a:spAutoFit/>
          </a:bodyPr>
          <a:lstStyle/>
          <a:p>
            <a:r>
              <a:rPr lang="en-US" sz="2400" b="1" dirty="0"/>
              <a:t>Geo-Informatics Data:</a:t>
            </a:r>
            <a:r>
              <a:rPr lang="en-US" sz="2400" dirty="0"/>
              <a:t> Synthetic Aperture Radar (SAR) images measure surface texture and structure, making them invaluable for seeing through clouds and at night.</a:t>
            </a:r>
          </a:p>
          <a:p>
            <a:endParaRPr lang="en-US" sz="2400" dirty="0"/>
          </a:p>
          <a:p>
            <a:r>
              <a:rPr lang="en-US" sz="2400" b="1" dirty="0"/>
              <a:t>The Challenge:</a:t>
            </a:r>
            <a:r>
              <a:rPr lang="en-US" sz="2400" dirty="0"/>
              <a:t> Can a model pre-trained on RGB photos be useful for grayscale SAR data, which represents radar backscatter, not visible light?</a:t>
            </a:r>
          </a:p>
          <a:p>
            <a:endParaRPr lang="en-US" sz="2400" dirty="0"/>
          </a:p>
          <a:p>
            <a:r>
              <a:rPr lang="en-US" sz="2400" b="1" dirty="0"/>
              <a:t>The Surprising Answer: Yes!</a:t>
            </a:r>
            <a:r>
              <a:rPr lang="en-US" sz="2400" dirty="0"/>
              <a:t> The foundational features of our world—edges, textures, corners, and shapes—are universal. An urban area has a grid-like texture in both optical and SAR images. Transfer learning allows the model to leverage this learned "understanding of shape" and apply it to a new domain.</a:t>
            </a:r>
          </a:p>
          <a:p>
            <a:endParaRPr lang="en-US" sz="2400" dirty="0"/>
          </a:p>
          <a:p>
            <a:r>
              <a:rPr lang="en-US" sz="2400" b="1" dirty="0"/>
              <a:t>Real-World Connection:</a:t>
            </a:r>
            <a:r>
              <a:rPr lang="en-US" sz="2400" dirty="0"/>
              <a:t> This enables rapid development of models for urgent tasks like damage assessment after an earthquake or flood detection from SAR images, where large labeled SAR datasets don't exist.</a:t>
            </a:r>
          </a:p>
        </p:txBody>
      </p:sp>
    </p:spTree>
    <p:extLst>
      <p:ext uri="{BB962C8B-B14F-4D97-AF65-F5344CB8AC3E}">
        <p14:creationId xmlns:p14="http://schemas.microsoft.com/office/powerpoint/2010/main" val="757452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B9C8A1-50D3-168E-6E85-B0F47A33967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5C40F41-0B89-8492-99BD-8B17F1639763}"/>
              </a:ext>
            </a:extLst>
          </p:cNvPr>
          <p:cNvSpPr>
            <a:spLocks noGrp="1"/>
          </p:cNvSpPr>
          <p:nvPr>
            <p:ph type="title"/>
          </p:nvPr>
        </p:nvSpPr>
        <p:spPr>
          <a:xfrm>
            <a:off x="278005" y="-108061"/>
            <a:ext cx="12223791" cy="1325563"/>
          </a:xfrm>
        </p:spPr>
        <p:txBody>
          <a:bodyPr/>
          <a:lstStyle/>
          <a:p>
            <a:r>
              <a:rPr lang="en-IN" b="1" dirty="0">
                <a:solidFill>
                  <a:srgbClr val="002060"/>
                </a:solidFill>
              </a:rPr>
              <a:t> </a:t>
            </a:r>
            <a:r>
              <a:rPr lang="en-US" b="1" dirty="0">
                <a:solidFill>
                  <a:srgbClr val="002060"/>
                </a:solidFill>
              </a:rPr>
              <a:t>Python Code Snippet: Transfer Learning with </a:t>
            </a:r>
            <a:r>
              <a:rPr lang="en-US" b="1" dirty="0" err="1">
                <a:solidFill>
                  <a:srgbClr val="002060"/>
                </a:solidFill>
              </a:rPr>
              <a:t>Keras</a:t>
            </a:r>
            <a:endParaRPr lang="en-IN" dirty="0">
              <a:solidFill>
                <a:srgbClr val="002060"/>
              </a:solidFill>
            </a:endParaRPr>
          </a:p>
        </p:txBody>
      </p:sp>
      <p:sp>
        <p:nvSpPr>
          <p:cNvPr id="3" name="TextBox 2">
            <a:extLst>
              <a:ext uri="{FF2B5EF4-FFF2-40B4-BE49-F238E27FC236}">
                <a16:creationId xmlns:a16="http://schemas.microsoft.com/office/drawing/2014/main" id="{D910F919-A9E5-9D9C-B3B6-E16A6707EA1C}"/>
              </a:ext>
            </a:extLst>
          </p:cNvPr>
          <p:cNvSpPr txBox="1"/>
          <p:nvPr/>
        </p:nvSpPr>
        <p:spPr>
          <a:xfrm>
            <a:off x="576117" y="924288"/>
            <a:ext cx="10395187" cy="369332"/>
          </a:xfrm>
          <a:prstGeom prst="rect">
            <a:avLst/>
          </a:prstGeom>
          <a:noFill/>
        </p:spPr>
        <p:txBody>
          <a:bodyPr wrap="square">
            <a:spAutoFit/>
          </a:bodyPr>
          <a:lstStyle/>
          <a:p>
            <a:r>
              <a:rPr lang="en-US" dirty="0"/>
              <a:t>Implementing Fine-Tuning with TensorFlow/</a:t>
            </a:r>
            <a:r>
              <a:rPr lang="en-US" dirty="0" err="1"/>
              <a:t>Keras</a:t>
            </a:r>
            <a:endParaRPr lang="en-US" sz="2400" dirty="0"/>
          </a:p>
        </p:txBody>
      </p:sp>
      <p:pic>
        <p:nvPicPr>
          <p:cNvPr id="4" name="Picture 3">
            <a:extLst>
              <a:ext uri="{FF2B5EF4-FFF2-40B4-BE49-F238E27FC236}">
                <a16:creationId xmlns:a16="http://schemas.microsoft.com/office/drawing/2014/main" id="{B88E58CA-21F4-3446-8088-6BF3FFC06D36}"/>
              </a:ext>
            </a:extLst>
          </p:cNvPr>
          <p:cNvPicPr>
            <a:picLocks noChangeAspect="1"/>
          </p:cNvPicPr>
          <p:nvPr/>
        </p:nvPicPr>
        <p:blipFill>
          <a:blip r:embed="rId2"/>
          <a:stretch>
            <a:fillRect/>
          </a:stretch>
        </p:blipFill>
        <p:spPr>
          <a:xfrm>
            <a:off x="2732772" y="1405232"/>
            <a:ext cx="6613595" cy="5079241"/>
          </a:xfrm>
          <a:prstGeom prst="rect">
            <a:avLst/>
          </a:prstGeom>
        </p:spPr>
      </p:pic>
    </p:spTree>
    <p:extLst>
      <p:ext uri="{BB962C8B-B14F-4D97-AF65-F5344CB8AC3E}">
        <p14:creationId xmlns:p14="http://schemas.microsoft.com/office/powerpoint/2010/main" val="2256001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5DCD1-5C3B-AA88-BC67-D2BB4439A62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27F80F7-94F8-9D0F-EE7F-F81EDFA623E7}"/>
              </a:ext>
            </a:extLst>
          </p:cNvPr>
          <p:cNvSpPr>
            <a:spLocks noGrp="1"/>
          </p:cNvSpPr>
          <p:nvPr>
            <p:ph type="title"/>
          </p:nvPr>
        </p:nvSpPr>
        <p:spPr>
          <a:xfrm>
            <a:off x="307986" y="131782"/>
            <a:ext cx="12223791" cy="1325563"/>
          </a:xfrm>
        </p:spPr>
        <p:txBody>
          <a:bodyPr>
            <a:normAutofit/>
          </a:bodyPr>
          <a:lstStyle/>
          <a:p>
            <a:r>
              <a:rPr lang="en-US" sz="3600" b="1" dirty="0">
                <a:solidFill>
                  <a:srgbClr val="002060"/>
                </a:solidFill>
              </a:rPr>
              <a:t>The Importance of Data Normalization for Transfer Learning</a:t>
            </a:r>
            <a:endParaRPr lang="en-IN" sz="3600" dirty="0">
              <a:solidFill>
                <a:srgbClr val="002060"/>
              </a:solidFill>
            </a:endParaRPr>
          </a:p>
        </p:txBody>
      </p:sp>
      <p:sp>
        <p:nvSpPr>
          <p:cNvPr id="3" name="TextBox 2">
            <a:extLst>
              <a:ext uri="{FF2B5EF4-FFF2-40B4-BE49-F238E27FC236}">
                <a16:creationId xmlns:a16="http://schemas.microsoft.com/office/drawing/2014/main" id="{E8A9365A-A44C-A405-E509-861CEFE87C81}"/>
              </a:ext>
            </a:extLst>
          </p:cNvPr>
          <p:cNvSpPr txBox="1"/>
          <p:nvPr/>
        </p:nvSpPr>
        <p:spPr>
          <a:xfrm>
            <a:off x="898406" y="1457345"/>
            <a:ext cx="10395187" cy="4524315"/>
          </a:xfrm>
          <a:prstGeom prst="rect">
            <a:avLst/>
          </a:prstGeom>
          <a:noFill/>
        </p:spPr>
        <p:txBody>
          <a:bodyPr wrap="square">
            <a:spAutoFit/>
          </a:bodyPr>
          <a:lstStyle/>
          <a:p>
            <a:r>
              <a:rPr lang="en-US" sz="2400" b="1" dirty="0"/>
              <a:t>Challenge: Domain Shift.</a:t>
            </a:r>
            <a:r>
              <a:rPr lang="en-US" sz="2400" dirty="0"/>
              <a:t> Pre-trained models expect input images to be normalized in the </a:t>
            </a:r>
            <a:r>
              <a:rPr lang="en-US" sz="2400" i="1" dirty="0"/>
              <a:t>exact same way</a:t>
            </a:r>
            <a:r>
              <a:rPr lang="en-US" sz="2400" dirty="0"/>
              <a:t> as their original training data (e.g., pixel values scaled to a specific range, specific mean/std subtraction). Satellite data (e.g., 12-bit or 16-bit) has a vastly different native range.</a:t>
            </a:r>
          </a:p>
          <a:p>
            <a:endParaRPr lang="en-US" sz="2400" dirty="0"/>
          </a:p>
          <a:p>
            <a:r>
              <a:rPr lang="en-US" sz="2400" b="1" dirty="0"/>
              <a:t>Best Practice:</a:t>
            </a:r>
            <a:r>
              <a:rPr lang="en-US" sz="2400" dirty="0"/>
              <a:t> This is a </a:t>
            </a:r>
            <a:r>
              <a:rPr lang="en-US" sz="2400" b="1" dirty="0"/>
              <a:t>critical, non-negotiable step</a:t>
            </a:r>
            <a:r>
              <a:rPr lang="en-US" sz="2400" dirty="0"/>
              <a:t>. You must preprocess your geospatial data to match the model's expectations. For a 12-band multispectral image, you might have to select 3 bands, stretch their values to the 0-255 range, and then apply the specific normalization function provided by the model's library.</a:t>
            </a:r>
          </a:p>
          <a:p>
            <a:endParaRPr lang="en-US" sz="2400" dirty="0"/>
          </a:p>
          <a:p>
            <a:r>
              <a:rPr lang="en-US" sz="2400" b="1" dirty="0"/>
              <a:t>Consequence of Failure:</a:t>
            </a:r>
            <a:r>
              <a:rPr lang="en-US" sz="2400" dirty="0"/>
              <a:t> Feeding improperly normalized data is like speaking the wrong language to the model; the results will be nonsensical.</a:t>
            </a:r>
          </a:p>
        </p:txBody>
      </p:sp>
    </p:spTree>
    <p:extLst>
      <p:ext uri="{BB962C8B-B14F-4D97-AF65-F5344CB8AC3E}">
        <p14:creationId xmlns:p14="http://schemas.microsoft.com/office/powerpoint/2010/main" val="500919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E1D88-4859-3C7D-D780-A3067039F9E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5701C05-8C26-3606-F0F4-C20294C50A01}"/>
              </a:ext>
            </a:extLst>
          </p:cNvPr>
          <p:cNvSpPr>
            <a:spLocks noGrp="1"/>
          </p:cNvSpPr>
          <p:nvPr>
            <p:ph type="title"/>
          </p:nvPr>
        </p:nvSpPr>
        <p:spPr>
          <a:xfrm>
            <a:off x="278005" y="116791"/>
            <a:ext cx="12223791" cy="1325563"/>
          </a:xfrm>
        </p:spPr>
        <p:txBody>
          <a:bodyPr>
            <a:normAutofit/>
          </a:bodyPr>
          <a:lstStyle/>
          <a:p>
            <a:r>
              <a:rPr lang="en-US" sz="4000" b="1" dirty="0">
                <a:solidFill>
                  <a:srgbClr val="002060"/>
                </a:solidFill>
              </a:rPr>
              <a:t>Case Study Setup: Road Detection from Aerial Imagery</a:t>
            </a:r>
            <a:endParaRPr lang="en-IN" sz="4000" dirty="0">
              <a:solidFill>
                <a:srgbClr val="002060"/>
              </a:solidFill>
            </a:endParaRPr>
          </a:p>
        </p:txBody>
      </p:sp>
      <p:sp>
        <p:nvSpPr>
          <p:cNvPr id="3" name="TextBox 2">
            <a:extLst>
              <a:ext uri="{FF2B5EF4-FFF2-40B4-BE49-F238E27FC236}">
                <a16:creationId xmlns:a16="http://schemas.microsoft.com/office/drawing/2014/main" id="{AC49BF01-3A80-234D-5572-CCB887AEC1C6}"/>
              </a:ext>
            </a:extLst>
          </p:cNvPr>
          <p:cNvSpPr txBox="1"/>
          <p:nvPr/>
        </p:nvSpPr>
        <p:spPr>
          <a:xfrm>
            <a:off x="973358" y="1279269"/>
            <a:ext cx="4617974" cy="4893647"/>
          </a:xfrm>
          <a:prstGeom prst="rect">
            <a:avLst/>
          </a:prstGeom>
          <a:noFill/>
        </p:spPr>
        <p:txBody>
          <a:bodyPr wrap="square">
            <a:spAutoFit/>
          </a:bodyPr>
          <a:lstStyle/>
          <a:p>
            <a:pPr marL="342900" indent="-342900">
              <a:buFont typeface="Arial" panose="020B0604020202020204" pitchFamily="34" charset="0"/>
              <a:buChar char="•"/>
            </a:pPr>
            <a:r>
              <a:rPr lang="en-US" sz="2400" b="1" dirty="0"/>
              <a:t>Objective:</a:t>
            </a:r>
            <a:r>
              <a:rPr lang="en-US" sz="2400" dirty="0"/>
              <a:t> Automatically map road networks from high-resolution aerial photographs for infrastructure monitoring.</a:t>
            </a:r>
          </a:p>
          <a:p>
            <a:pPr marL="342900" indent="-342900">
              <a:buFont typeface="Arial" panose="020B0604020202020204" pitchFamily="34" charset="0"/>
              <a:buChar char="•"/>
            </a:pPr>
            <a:r>
              <a:rPr lang="en-US" sz="2400" b="1" dirty="0"/>
              <a:t>Data:</a:t>
            </a:r>
            <a:r>
              <a:rPr lang="en-US" sz="2400" dirty="0"/>
              <a:t> A dataset of 10,000 aerial image tiles (256x256 pixels), each labeled via a binary classification: "contains road" or "no road."</a:t>
            </a:r>
          </a:p>
          <a:p>
            <a:pPr marL="342900" indent="-342900">
              <a:buFont typeface="Arial" panose="020B0604020202020204" pitchFamily="34" charset="0"/>
              <a:buChar char="•"/>
            </a:pPr>
            <a:r>
              <a:rPr lang="en-US" sz="2400" b="1" dirty="0"/>
              <a:t>Method:</a:t>
            </a:r>
            <a:r>
              <a:rPr lang="en-US" sz="2400" dirty="0"/>
              <a:t> We will use a ResNet50 model, pre-trained on ImageNet, and fine-tune it on our specific road imagery dataset.</a:t>
            </a:r>
          </a:p>
        </p:txBody>
      </p:sp>
      <p:pic>
        <p:nvPicPr>
          <p:cNvPr id="1026" name="Picture 2">
            <a:extLst>
              <a:ext uri="{FF2B5EF4-FFF2-40B4-BE49-F238E27FC236}">
                <a16:creationId xmlns:a16="http://schemas.microsoft.com/office/drawing/2014/main" id="{71E2C8A2-4AEC-A0B9-8ADE-2C91204DBF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149" t="25979" r="12113" b="1311"/>
          <a:stretch>
            <a:fillRect/>
          </a:stretch>
        </p:blipFill>
        <p:spPr bwMode="auto">
          <a:xfrm>
            <a:off x="6389900" y="1442354"/>
            <a:ext cx="4418718" cy="4242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15499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849170-309F-3CD5-E85A-47CAAAB24B8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A4A35B8-48AF-0637-68F8-0FC0261FC218}"/>
              </a:ext>
            </a:extLst>
          </p:cNvPr>
          <p:cNvSpPr>
            <a:spLocks noGrp="1"/>
          </p:cNvSpPr>
          <p:nvPr>
            <p:ph type="title"/>
          </p:nvPr>
        </p:nvSpPr>
        <p:spPr>
          <a:xfrm>
            <a:off x="278005" y="116791"/>
            <a:ext cx="12223791" cy="1325563"/>
          </a:xfrm>
        </p:spPr>
        <p:txBody>
          <a:bodyPr>
            <a:normAutofit/>
          </a:bodyPr>
          <a:lstStyle/>
          <a:p>
            <a:r>
              <a:rPr lang="en-IN" b="1" dirty="0">
                <a:solidFill>
                  <a:srgbClr val="002060"/>
                </a:solidFill>
              </a:rPr>
              <a:t>Case Study: Model Architecture</a:t>
            </a:r>
            <a:endParaRPr lang="en-IN" sz="4000" dirty="0">
              <a:solidFill>
                <a:srgbClr val="002060"/>
              </a:solidFill>
            </a:endParaRPr>
          </a:p>
        </p:txBody>
      </p:sp>
      <p:sp>
        <p:nvSpPr>
          <p:cNvPr id="3" name="TextBox 2">
            <a:extLst>
              <a:ext uri="{FF2B5EF4-FFF2-40B4-BE49-F238E27FC236}">
                <a16:creationId xmlns:a16="http://schemas.microsoft.com/office/drawing/2014/main" id="{0B1990DB-F445-BC4E-537A-9A5251B4599F}"/>
              </a:ext>
            </a:extLst>
          </p:cNvPr>
          <p:cNvSpPr txBox="1"/>
          <p:nvPr/>
        </p:nvSpPr>
        <p:spPr>
          <a:xfrm>
            <a:off x="898406" y="1129367"/>
            <a:ext cx="5809691" cy="5262979"/>
          </a:xfrm>
          <a:prstGeom prst="rect">
            <a:avLst/>
          </a:prstGeom>
          <a:noFill/>
        </p:spPr>
        <p:txBody>
          <a:bodyPr wrap="square">
            <a:spAutoFit/>
          </a:bodyPr>
          <a:lstStyle/>
          <a:p>
            <a:pPr marL="457200" indent="-457200">
              <a:buFont typeface="+mj-lt"/>
              <a:buAutoNum type="arabicPeriod"/>
            </a:pPr>
            <a:r>
              <a:rPr lang="en-US" sz="2400" b="1" dirty="0"/>
              <a:t>Base Model:</a:t>
            </a:r>
            <a:r>
              <a:rPr lang="en-US" sz="2400" dirty="0"/>
              <a:t> ResNet50 (with its convolutional layers frozen).</a:t>
            </a:r>
          </a:p>
          <a:p>
            <a:pPr marL="457200" indent="-457200">
              <a:buFont typeface="+mj-lt"/>
              <a:buAutoNum type="arabicPeriod"/>
            </a:pPr>
            <a:r>
              <a:rPr lang="en-US" sz="2400" b="1" dirty="0"/>
              <a:t>Custom Head (Classifier):</a:t>
            </a:r>
            <a:endParaRPr lang="en-US" sz="2400" dirty="0"/>
          </a:p>
          <a:p>
            <a:pPr marL="800100" lvl="1" indent="-342900">
              <a:buFont typeface="Arial" panose="020B0604020202020204" pitchFamily="34" charset="0"/>
              <a:buChar char="•"/>
            </a:pPr>
            <a:r>
              <a:rPr lang="en-US" sz="2400" dirty="0"/>
              <a:t>GlobalAveragePooling2D(): Reduces the large feature maps from </a:t>
            </a:r>
            <a:r>
              <a:rPr lang="en-US" sz="2400" dirty="0" err="1"/>
              <a:t>ResNet</a:t>
            </a:r>
            <a:r>
              <a:rPr lang="en-US" sz="2400" dirty="0"/>
              <a:t> into a single feature vector per image.</a:t>
            </a:r>
          </a:p>
          <a:p>
            <a:pPr marL="800100" lvl="1" indent="-342900">
              <a:buFont typeface="Arial" panose="020B0604020202020204" pitchFamily="34" charset="0"/>
              <a:buChar char="•"/>
            </a:pPr>
            <a:r>
              <a:rPr lang="en-US" sz="2400" dirty="0"/>
              <a:t>Dense(128, activation='</a:t>
            </a:r>
            <a:r>
              <a:rPr lang="en-US" sz="2400" dirty="0" err="1"/>
              <a:t>relu</a:t>
            </a:r>
            <a:r>
              <a:rPr lang="en-US" sz="2400" dirty="0"/>
              <a:t>'): A hidden layer to learn combinations of the features.</a:t>
            </a:r>
          </a:p>
          <a:p>
            <a:pPr marL="800100" lvl="1" indent="-342900">
              <a:buFont typeface="Arial" panose="020B0604020202020204" pitchFamily="34" charset="0"/>
              <a:buChar char="•"/>
            </a:pPr>
            <a:r>
              <a:rPr lang="en-US" sz="2400" dirty="0"/>
              <a:t>Dropout(0.5): A regularization technique to prevent overfitting.</a:t>
            </a:r>
          </a:p>
          <a:p>
            <a:pPr marL="800100" lvl="1" indent="-342900">
              <a:buFont typeface="Arial" panose="020B0604020202020204" pitchFamily="34" charset="0"/>
              <a:buChar char="•"/>
            </a:pPr>
            <a:r>
              <a:rPr lang="en-US" sz="2400" dirty="0"/>
              <a:t>Dense(1, activation='sigmoid'): The final output layer for our binary ('road' vs. 'no road') classification.</a:t>
            </a:r>
          </a:p>
        </p:txBody>
      </p:sp>
      <p:pic>
        <p:nvPicPr>
          <p:cNvPr id="2050" name="Picture 2">
            <a:extLst>
              <a:ext uri="{FF2B5EF4-FFF2-40B4-BE49-F238E27FC236}">
                <a16:creationId xmlns:a16="http://schemas.microsoft.com/office/drawing/2014/main" id="{B91EA083-0F41-E83C-7AB4-ED73F4DD5B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43" t="31693" r="3917" b="29399"/>
          <a:stretch>
            <a:fillRect/>
          </a:stretch>
        </p:blipFill>
        <p:spPr bwMode="auto">
          <a:xfrm>
            <a:off x="6465072" y="1130639"/>
            <a:ext cx="5448923" cy="2298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189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20413" y="139277"/>
            <a:ext cx="11541738" cy="1325563"/>
          </a:xfrm>
        </p:spPr>
        <p:txBody>
          <a:bodyPr/>
          <a:lstStyle/>
          <a:p>
            <a:r>
              <a:rPr lang="en-US" b="1" dirty="0">
                <a:solidFill>
                  <a:srgbClr val="002060"/>
                </a:solidFill>
              </a:rPr>
              <a:t>Why Deep Learning? A Leap Beyond Traditional ML</a:t>
            </a:r>
            <a:endParaRPr lang="en-IN" dirty="0">
              <a:solidFill>
                <a:srgbClr val="002060"/>
              </a:solidFill>
            </a:endParaRPr>
          </a:p>
        </p:txBody>
      </p:sp>
      <p:sp>
        <p:nvSpPr>
          <p:cNvPr id="3" name="TextBox 2">
            <a:extLst>
              <a:ext uri="{FF2B5EF4-FFF2-40B4-BE49-F238E27FC236}">
                <a16:creationId xmlns:a16="http://schemas.microsoft.com/office/drawing/2014/main" id="{47179BC7-0491-1CB5-F168-1EE6DCBFCF6F}"/>
              </a:ext>
            </a:extLst>
          </p:cNvPr>
          <p:cNvSpPr txBox="1"/>
          <p:nvPr/>
        </p:nvSpPr>
        <p:spPr>
          <a:xfrm>
            <a:off x="667750" y="1246082"/>
            <a:ext cx="6220229" cy="5389424"/>
          </a:xfrm>
          <a:prstGeom prst="rect">
            <a:avLst/>
          </a:prstGeom>
          <a:noFill/>
        </p:spPr>
        <p:txBody>
          <a:bodyPr wrap="square">
            <a:spAutoFit/>
          </a:bodyPr>
          <a:lstStyle/>
          <a:p>
            <a:pPr marL="342900" indent="-342900">
              <a:buFont typeface="Arial" panose="020B0604020202020204" pitchFamily="34" charset="0"/>
              <a:buChar char="•"/>
            </a:pPr>
            <a:r>
              <a:rPr lang="en-US" sz="2200" b="1" dirty="0"/>
              <a:t>Concept:</a:t>
            </a:r>
            <a:r>
              <a:rPr lang="en-US" sz="2200" dirty="0"/>
              <a:t> While traditional ML relies on hand-crafted features (Chapter 2), Deep Learning models perform </a:t>
            </a:r>
            <a:r>
              <a:rPr lang="en-US" sz="2200" b="1" dirty="0"/>
              <a:t>automatic feature extraction</a:t>
            </a:r>
            <a:r>
              <a:rPr lang="en-US" sz="2200" dirty="0"/>
              <a:t>. They learn the best features directly from the raw data.</a:t>
            </a:r>
          </a:p>
          <a:p>
            <a:pPr marL="342900" indent="-342900">
              <a:buFont typeface="Arial" panose="020B0604020202020204" pitchFamily="34" charset="0"/>
              <a:buChar char="•"/>
            </a:pPr>
            <a:r>
              <a:rPr lang="en-US" sz="2200" b="1" dirty="0"/>
              <a:t>Why we learn this:</a:t>
            </a:r>
            <a:r>
              <a:rPr lang="en-US" sz="2200" dirty="0"/>
              <a:t> For complex spatial data like satellite imagery, manually defining features that capture texture, context, and spectral signatures is incredibly difficult. Deep Learning automates this discovery process.</a:t>
            </a:r>
          </a:p>
          <a:p>
            <a:pPr marL="342900" indent="-342900">
              <a:buFont typeface="Arial" panose="020B0604020202020204" pitchFamily="34" charset="0"/>
              <a:buChar char="•"/>
            </a:pPr>
            <a:r>
              <a:rPr lang="en-US" sz="2200" b="1" dirty="0"/>
              <a:t>Real-World Connection:</a:t>
            </a:r>
            <a:r>
              <a:rPr lang="en-US" sz="2200" dirty="0"/>
              <a:t> This allows us to tackle problems at a scale and complexity previously unimaginable, such as identifying thousands of individual trees in a drone image or detecting subtle changes in polar ice sheets from SAR data.</a:t>
            </a:r>
          </a:p>
          <a:p>
            <a:pPr lvl="1" algn="l">
              <a:lnSpc>
                <a:spcPts val="1500"/>
              </a:lnSpc>
              <a:spcAft>
                <a:spcPts val="225"/>
              </a:spcAft>
            </a:pPr>
            <a:endParaRPr lang="en-IN" sz="2200" dirty="0">
              <a:latin typeface="Inter"/>
            </a:endParaRPr>
          </a:p>
        </p:txBody>
      </p:sp>
      <p:pic>
        <p:nvPicPr>
          <p:cNvPr id="1026" name="Picture 2">
            <a:extLst>
              <a:ext uri="{FF2B5EF4-FFF2-40B4-BE49-F238E27FC236}">
                <a16:creationId xmlns:a16="http://schemas.microsoft.com/office/drawing/2014/main" id="{6D7CA5DF-0272-4D40-4736-92F0FE3D37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357" t="11475" r="8726" b="12350"/>
          <a:stretch>
            <a:fillRect/>
          </a:stretch>
        </p:blipFill>
        <p:spPr bwMode="auto">
          <a:xfrm>
            <a:off x="7466865" y="1738859"/>
            <a:ext cx="3768263" cy="3380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61047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D48D7-658D-4A21-0533-590CD0E3CE3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21BA138-0762-2B3D-D973-EA1E0DD9EEE6}"/>
              </a:ext>
            </a:extLst>
          </p:cNvPr>
          <p:cNvSpPr>
            <a:spLocks noGrp="1"/>
          </p:cNvSpPr>
          <p:nvPr>
            <p:ph type="title"/>
          </p:nvPr>
        </p:nvSpPr>
        <p:spPr>
          <a:xfrm>
            <a:off x="278005" y="116791"/>
            <a:ext cx="12223791" cy="1325563"/>
          </a:xfrm>
        </p:spPr>
        <p:txBody>
          <a:bodyPr>
            <a:normAutofit/>
          </a:bodyPr>
          <a:lstStyle/>
          <a:p>
            <a:r>
              <a:rPr lang="en-IN" b="1" dirty="0">
                <a:solidFill>
                  <a:srgbClr val="002060"/>
                </a:solidFill>
              </a:rPr>
              <a:t>Transfer Learning: Summary</a:t>
            </a:r>
            <a:endParaRPr lang="en-IN" sz="4000" dirty="0">
              <a:solidFill>
                <a:srgbClr val="002060"/>
              </a:solidFill>
            </a:endParaRPr>
          </a:p>
        </p:txBody>
      </p:sp>
      <p:sp>
        <p:nvSpPr>
          <p:cNvPr id="3" name="TextBox 2">
            <a:extLst>
              <a:ext uri="{FF2B5EF4-FFF2-40B4-BE49-F238E27FC236}">
                <a16:creationId xmlns:a16="http://schemas.microsoft.com/office/drawing/2014/main" id="{502817EA-6D9A-BF5E-95CF-6DAF94BB0734}"/>
              </a:ext>
            </a:extLst>
          </p:cNvPr>
          <p:cNvSpPr txBox="1"/>
          <p:nvPr/>
        </p:nvSpPr>
        <p:spPr>
          <a:xfrm>
            <a:off x="808466" y="1157541"/>
            <a:ext cx="6364327" cy="5262979"/>
          </a:xfrm>
          <a:prstGeom prst="rect">
            <a:avLst/>
          </a:prstGeom>
          <a:noFill/>
        </p:spPr>
        <p:txBody>
          <a:bodyPr wrap="square">
            <a:spAutoFit/>
          </a:bodyPr>
          <a:lstStyle/>
          <a:p>
            <a:r>
              <a:rPr lang="en-US" sz="2400" b="1" dirty="0"/>
              <a:t>Why:</a:t>
            </a:r>
            <a:r>
              <a:rPr lang="en-US" sz="2400" dirty="0"/>
              <a:t> It is the most practical and resource-efficient way to apply deep learning to many geo-informatics problems, overcoming the challenge of limited labeled data.</a:t>
            </a:r>
          </a:p>
          <a:p>
            <a:r>
              <a:rPr lang="en-US" sz="2400" b="1" dirty="0"/>
              <a:t>How:</a:t>
            </a:r>
            <a:r>
              <a:rPr lang="en-US" sz="2400" dirty="0"/>
              <a:t> By freezing the generic feature extraction layers of a pre-trained model and fine-tuning a new classifier for our specific spatial task.</a:t>
            </a:r>
          </a:p>
          <a:p>
            <a:r>
              <a:rPr lang="en-US" sz="2400" b="1" dirty="0"/>
              <a:t>Geo-Informatics Power:</a:t>
            </a:r>
            <a:r>
              <a:rPr lang="en-US" sz="2400" dirty="0"/>
              <a:t> Unlocks state-of-the-art performance for a wide range of remote sensing tasks, even with non-standard data like SAR or aerial imagery.</a:t>
            </a:r>
          </a:p>
          <a:p>
            <a:r>
              <a:rPr lang="en-US" sz="2400" b="1" dirty="0"/>
              <a:t>Critical Precaution:</a:t>
            </a:r>
            <a:r>
              <a:rPr lang="en-US" sz="2400" dirty="0"/>
              <a:t> You </a:t>
            </a:r>
            <a:r>
              <a:rPr lang="en-US" sz="2400" b="1" dirty="0"/>
              <a:t>MUST</a:t>
            </a:r>
            <a:r>
              <a:rPr lang="en-US" sz="2400" dirty="0"/>
              <a:t> understand and replicate the specific data normalization procedure that the pre-trained model expects.</a:t>
            </a:r>
          </a:p>
        </p:txBody>
      </p:sp>
      <p:pic>
        <p:nvPicPr>
          <p:cNvPr id="3076" name="Picture 4">
            <a:extLst>
              <a:ext uri="{FF2B5EF4-FFF2-40B4-BE49-F238E27FC236}">
                <a16:creationId xmlns:a16="http://schemas.microsoft.com/office/drawing/2014/main" id="{32CF47A4-39E8-81B1-270A-A1D14B49D90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94" t="26339" r="7198" b="18798"/>
          <a:stretch>
            <a:fillRect/>
          </a:stretch>
        </p:blipFill>
        <p:spPr bwMode="auto">
          <a:xfrm>
            <a:off x="7172793" y="1955682"/>
            <a:ext cx="4619331" cy="2946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8923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22BF06-3038-80AB-7BAF-33B5AF0520B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22D24D1-974E-AEAA-B506-EF5632D497FB}"/>
              </a:ext>
            </a:extLst>
          </p:cNvPr>
          <p:cNvSpPr>
            <a:spLocks noGrp="1"/>
          </p:cNvSpPr>
          <p:nvPr>
            <p:ph type="title"/>
          </p:nvPr>
        </p:nvSpPr>
        <p:spPr>
          <a:xfrm>
            <a:off x="278005" y="116791"/>
            <a:ext cx="12223791" cy="1325563"/>
          </a:xfrm>
        </p:spPr>
        <p:txBody>
          <a:bodyPr>
            <a:normAutofit/>
          </a:bodyPr>
          <a:lstStyle/>
          <a:p>
            <a:r>
              <a:rPr lang="en-US" b="1" dirty="0">
                <a:solidFill>
                  <a:srgbClr val="002060"/>
                </a:solidFill>
              </a:rPr>
              <a:t>Summary of Section 1: Architectures for Spatial Data</a:t>
            </a:r>
            <a:endParaRPr lang="en-IN" sz="4000" dirty="0">
              <a:solidFill>
                <a:srgbClr val="002060"/>
              </a:solidFill>
            </a:endParaRPr>
          </a:p>
        </p:txBody>
      </p:sp>
      <p:sp>
        <p:nvSpPr>
          <p:cNvPr id="3" name="TextBox 2">
            <a:extLst>
              <a:ext uri="{FF2B5EF4-FFF2-40B4-BE49-F238E27FC236}">
                <a16:creationId xmlns:a16="http://schemas.microsoft.com/office/drawing/2014/main" id="{996C4CD0-441F-458E-B09F-3F9B80AF4165}"/>
              </a:ext>
            </a:extLst>
          </p:cNvPr>
          <p:cNvSpPr txBox="1"/>
          <p:nvPr/>
        </p:nvSpPr>
        <p:spPr>
          <a:xfrm>
            <a:off x="1144998" y="1442354"/>
            <a:ext cx="9767842" cy="4154984"/>
          </a:xfrm>
          <a:prstGeom prst="rect">
            <a:avLst/>
          </a:prstGeom>
          <a:noFill/>
        </p:spPr>
        <p:txBody>
          <a:bodyPr wrap="square">
            <a:spAutoFit/>
          </a:bodyPr>
          <a:lstStyle/>
          <a:p>
            <a:pPr marL="342900" indent="-342900">
              <a:buFont typeface="Arial" panose="020B0604020202020204" pitchFamily="34" charset="0"/>
              <a:buChar char="•"/>
            </a:pPr>
            <a:r>
              <a:rPr lang="en-US" sz="2400" b="1" dirty="0"/>
              <a:t>CNNs</a:t>
            </a:r>
            <a:r>
              <a:rPr lang="en-US" sz="2400" dirty="0"/>
              <a:t> are the standard for </a:t>
            </a:r>
            <a:r>
              <a:rPr lang="en-US" sz="2400" b="1" dirty="0"/>
              <a:t>gridded/image spatial data</a:t>
            </a:r>
            <a:r>
              <a:rPr lang="en-US" sz="2400" dirty="0"/>
              <a:t>, using convolutions to learn spatial hierarchies of features from imagery like RADAR, SAR, and hyperspectral data.</a:t>
            </a:r>
          </a:p>
          <a:p>
            <a:endParaRPr lang="en-US" sz="2400" dirty="0"/>
          </a:p>
          <a:p>
            <a:pPr marL="342900" indent="-342900">
              <a:buFont typeface="Arial" panose="020B0604020202020204" pitchFamily="34" charset="0"/>
              <a:buChar char="•"/>
            </a:pPr>
            <a:r>
              <a:rPr lang="en-US" sz="2400" b="1" dirty="0"/>
              <a:t>RNNs/LSTMs</a:t>
            </a:r>
            <a:r>
              <a:rPr lang="en-US" sz="2400" dirty="0"/>
              <a:t> are the standard for </a:t>
            </a:r>
            <a:r>
              <a:rPr lang="en-US" sz="2400" b="1" dirty="0"/>
              <a:t>sequential spatiotemporal data</a:t>
            </a:r>
            <a:r>
              <a:rPr lang="en-US" sz="2400" dirty="0"/>
              <a:t>, using a feedback loop to maintain a memory of past events in time series like climate records or sensor data.</a:t>
            </a:r>
          </a:p>
          <a:p>
            <a:endParaRPr lang="en-US" sz="2400" dirty="0"/>
          </a:p>
          <a:p>
            <a:pPr marL="342900" indent="-342900">
              <a:buFont typeface="Arial" panose="020B0604020202020204" pitchFamily="34" charset="0"/>
              <a:buChar char="•"/>
            </a:pPr>
            <a:r>
              <a:rPr lang="en-US" sz="2400" b="1" dirty="0"/>
              <a:t>Transfer Learning</a:t>
            </a:r>
            <a:r>
              <a:rPr lang="en-US" sz="2400" dirty="0"/>
              <a:t> is a powerful technique that adapts models from general domains to specific geospatial tasks, drastically reducing data and computation requirements.</a:t>
            </a:r>
          </a:p>
        </p:txBody>
      </p:sp>
    </p:spTree>
    <p:extLst>
      <p:ext uri="{BB962C8B-B14F-4D97-AF65-F5344CB8AC3E}">
        <p14:creationId xmlns:p14="http://schemas.microsoft.com/office/powerpoint/2010/main" val="21785045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ADE87-B11B-D3D9-BF18-7246B78633E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E55DB63-843E-250E-9072-9D362E9A8EE9}"/>
              </a:ext>
            </a:extLst>
          </p:cNvPr>
          <p:cNvSpPr>
            <a:spLocks noGrp="1"/>
          </p:cNvSpPr>
          <p:nvPr>
            <p:ph type="title"/>
          </p:nvPr>
        </p:nvSpPr>
        <p:spPr>
          <a:xfrm>
            <a:off x="278005" y="116791"/>
            <a:ext cx="12223791" cy="1325563"/>
          </a:xfrm>
        </p:spPr>
        <p:txBody>
          <a:bodyPr>
            <a:normAutofit/>
          </a:bodyPr>
          <a:lstStyle/>
          <a:p>
            <a:r>
              <a:rPr lang="en-US" b="1" dirty="0">
                <a:solidFill>
                  <a:srgbClr val="002060"/>
                </a:solidFill>
              </a:rPr>
              <a:t>Grand Challenges in Spatial Deep Learning</a:t>
            </a:r>
            <a:endParaRPr lang="en-IN" sz="4000" dirty="0">
              <a:solidFill>
                <a:srgbClr val="002060"/>
              </a:solidFill>
            </a:endParaRPr>
          </a:p>
        </p:txBody>
      </p:sp>
      <p:sp>
        <p:nvSpPr>
          <p:cNvPr id="3" name="TextBox 2">
            <a:extLst>
              <a:ext uri="{FF2B5EF4-FFF2-40B4-BE49-F238E27FC236}">
                <a16:creationId xmlns:a16="http://schemas.microsoft.com/office/drawing/2014/main" id="{3090AFEC-7AE7-8FA6-4FC5-326C3E949DDC}"/>
              </a:ext>
            </a:extLst>
          </p:cNvPr>
          <p:cNvSpPr txBox="1"/>
          <p:nvPr/>
        </p:nvSpPr>
        <p:spPr>
          <a:xfrm>
            <a:off x="590360" y="1224997"/>
            <a:ext cx="6949693" cy="4893647"/>
          </a:xfrm>
          <a:prstGeom prst="rect">
            <a:avLst/>
          </a:prstGeom>
          <a:noFill/>
        </p:spPr>
        <p:txBody>
          <a:bodyPr wrap="square">
            <a:spAutoFit/>
          </a:bodyPr>
          <a:lstStyle/>
          <a:p>
            <a:pPr marL="342900" indent="-342900">
              <a:buFont typeface="Arial" panose="020B0604020202020204" pitchFamily="34" charset="0"/>
              <a:buChar char="•"/>
            </a:pPr>
            <a:r>
              <a:rPr lang="en-US" sz="2400" b="1" dirty="0"/>
              <a:t>Labeled Data Scarcity:</a:t>
            </a:r>
            <a:r>
              <a:rPr lang="en-US" sz="2400" dirty="0"/>
              <a:t> Obtaining large, high-quality, labeled datasets for geo-informatics tasks is the single biggest bottleneck and is extremely expensive and time-consuming.</a:t>
            </a:r>
          </a:p>
          <a:p>
            <a:pPr marL="342900" indent="-342900">
              <a:buFont typeface="Arial" panose="020B0604020202020204" pitchFamily="34" charset="0"/>
              <a:buChar char="•"/>
            </a:pPr>
            <a:r>
              <a:rPr lang="en-US" sz="2400" b="1" dirty="0"/>
              <a:t>Geo-Registration &amp; Alignment:</a:t>
            </a:r>
            <a:r>
              <a:rPr lang="en-US" sz="2400" dirty="0"/>
              <a:t> In time series analysis, even minor misalignments between images due to sensor wobble or different projections can completely mislead a model.</a:t>
            </a:r>
          </a:p>
          <a:p>
            <a:pPr marL="342900" indent="-342900">
              <a:buFont typeface="Arial" panose="020B0604020202020204" pitchFamily="34" charset="0"/>
              <a:buChar char="•"/>
            </a:pPr>
            <a:r>
              <a:rPr lang="en-US" sz="2400" b="1" dirty="0"/>
              <a:t>Explainable AI (XAI):</a:t>
            </a:r>
            <a:r>
              <a:rPr lang="en-US" sz="2400" dirty="0"/>
              <a:t> Deep learning models are "black boxes." Understanding </a:t>
            </a:r>
            <a:r>
              <a:rPr lang="en-US" sz="2400" i="1" dirty="0"/>
              <a:t>why</a:t>
            </a:r>
            <a:r>
              <a:rPr lang="en-US" sz="2400" dirty="0"/>
              <a:t> a model classified a specific patch of land as "high risk for landslide" is a major challenge but is crucial for trust and decision-making.</a:t>
            </a:r>
          </a:p>
        </p:txBody>
      </p:sp>
    </p:spTree>
    <p:extLst>
      <p:ext uri="{BB962C8B-B14F-4D97-AF65-F5344CB8AC3E}">
        <p14:creationId xmlns:p14="http://schemas.microsoft.com/office/powerpoint/2010/main" val="41326693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a:extLst>
            <a:ext uri="{FF2B5EF4-FFF2-40B4-BE49-F238E27FC236}">
              <a16:creationId xmlns:a16="http://schemas.microsoft.com/office/drawing/2014/main" id="{F3537C03-1C99-D571-1988-A74655D3F999}"/>
            </a:ext>
          </a:extLst>
        </p:cNvPr>
        <p:cNvGrpSpPr/>
        <p:nvPr/>
      </p:nvGrpSpPr>
      <p:grpSpPr>
        <a:xfrm>
          <a:off x="0" y="0"/>
          <a:ext cx="0" cy="0"/>
          <a:chOff x="0" y="0"/>
          <a:chExt cx="0" cy="0"/>
        </a:xfrm>
      </p:grpSpPr>
      <p:sp>
        <p:nvSpPr>
          <p:cNvPr id="5" name="Round Same Side Corner Rectangle 4">
            <a:extLst>
              <a:ext uri="{FF2B5EF4-FFF2-40B4-BE49-F238E27FC236}">
                <a16:creationId xmlns:a16="http://schemas.microsoft.com/office/drawing/2014/main" id="{480059B9-36D2-A702-CACF-15B17D87EDF0}"/>
              </a:ext>
            </a:extLst>
          </p:cNvPr>
          <p:cNvSpPr/>
          <p:nvPr/>
        </p:nvSpPr>
        <p:spPr>
          <a:xfrm rot="16200000">
            <a:off x="6283325" y="-745796"/>
            <a:ext cx="3124835" cy="8692515"/>
          </a:xfrm>
          <a:prstGeom prst="round2SameRect">
            <a:avLst/>
          </a:prstGeom>
          <a:solidFill>
            <a:schemeClr val="bg1"/>
          </a:solidFill>
          <a:effectLst>
            <a:outerShdw blurRad="50800" dist="50800" dir="5400000" algn="ctr" rotWithShape="0">
              <a:schemeClr val="tx1">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vert="mongolianVert" rtlCol="0" anchor="ctr"/>
          <a:lstStyle/>
          <a:p>
            <a:pPr lvl="1"/>
            <a:r>
              <a:rPr lang="en-US" sz="4400" dirty="0">
                <a:solidFill>
                  <a:schemeClr val="tx1"/>
                </a:solidFill>
              </a:rPr>
              <a:t>Spatiotemporal Modeling</a:t>
            </a:r>
          </a:p>
        </p:txBody>
      </p:sp>
    </p:spTree>
    <p:extLst>
      <p:ext uri="{BB962C8B-B14F-4D97-AF65-F5344CB8AC3E}">
        <p14:creationId xmlns:p14="http://schemas.microsoft.com/office/powerpoint/2010/main" val="10852199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55004-7E88-47E3-B552-5E34473D63B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38E932E-FD45-C8D6-497D-39D4C5140B67}"/>
              </a:ext>
            </a:extLst>
          </p:cNvPr>
          <p:cNvSpPr>
            <a:spLocks noGrp="1"/>
          </p:cNvSpPr>
          <p:nvPr>
            <p:ph type="title"/>
          </p:nvPr>
        </p:nvSpPr>
        <p:spPr>
          <a:xfrm>
            <a:off x="300490" y="76574"/>
            <a:ext cx="12223791" cy="1325563"/>
          </a:xfrm>
        </p:spPr>
        <p:txBody>
          <a:bodyPr>
            <a:normAutofit/>
          </a:bodyPr>
          <a:lstStyle/>
          <a:p>
            <a:r>
              <a:rPr lang="en-IN" b="1" dirty="0">
                <a:solidFill>
                  <a:srgbClr val="002060"/>
                </a:solidFill>
              </a:rPr>
              <a:t>What is Spatiotemporal Data?</a:t>
            </a:r>
            <a:endParaRPr lang="en-IN" sz="4000" dirty="0">
              <a:solidFill>
                <a:srgbClr val="002060"/>
              </a:solidFill>
            </a:endParaRPr>
          </a:p>
        </p:txBody>
      </p:sp>
      <p:sp>
        <p:nvSpPr>
          <p:cNvPr id="3" name="TextBox 2">
            <a:extLst>
              <a:ext uri="{FF2B5EF4-FFF2-40B4-BE49-F238E27FC236}">
                <a16:creationId xmlns:a16="http://schemas.microsoft.com/office/drawing/2014/main" id="{A636D6B0-15B9-B6C2-0177-856354524B5A}"/>
              </a:ext>
            </a:extLst>
          </p:cNvPr>
          <p:cNvSpPr txBox="1"/>
          <p:nvPr/>
        </p:nvSpPr>
        <p:spPr>
          <a:xfrm>
            <a:off x="590360" y="1224997"/>
            <a:ext cx="6949693" cy="4893647"/>
          </a:xfrm>
          <a:prstGeom prst="rect">
            <a:avLst/>
          </a:prstGeom>
          <a:noFill/>
        </p:spPr>
        <p:txBody>
          <a:bodyPr wrap="square">
            <a:spAutoFit/>
          </a:bodyPr>
          <a:lstStyle/>
          <a:p>
            <a:pPr marL="285750" indent="-285750">
              <a:buFont typeface="Arial" panose="020B0604020202020204" pitchFamily="34" charset="0"/>
              <a:buChar char="•"/>
            </a:pPr>
            <a:r>
              <a:rPr lang="en-US" sz="2400" b="1" dirty="0"/>
              <a:t>Definition:</a:t>
            </a:r>
            <a:r>
              <a:rPr lang="en-US" sz="2400" dirty="0"/>
              <a:t> Data that has three dimensions: two for space (e.g., latitude, longitude) and one for time. It describes a phenomenon that exists at a specific location and changes over time.</a:t>
            </a:r>
          </a:p>
          <a:p>
            <a:endParaRPr lang="en-US" sz="2400" dirty="0"/>
          </a:p>
          <a:p>
            <a:pPr marL="285750" indent="-285750">
              <a:buFont typeface="Arial" panose="020B0604020202020204" pitchFamily="34" charset="0"/>
              <a:buChar char="•"/>
            </a:pPr>
            <a:r>
              <a:rPr lang="en-US" sz="2400" b="1" dirty="0"/>
              <a:t>Structure:</a:t>
            </a:r>
            <a:r>
              <a:rPr lang="en-US" sz="2400" dirty="0"/>
              <a:t> It can be thought of as a </a:t>
            </a:r>
            <a:r>
              <a:rPr lang="en-US" sz="2400" b="1" dirty="0"/>
              <a:t>time series of spatial datasets</a:t>
            </a:r>
            <a:r>
              <a:rPr lang="en-US" sz="2400" dirty="0"/>
              <a:t> or a </a:t>
            </a:r>
            <a:r>
              <a:rPr lang="en-US" sz="2400" b="1" dirty="0"/>
              <a:t>data cube</a:t>
            </a:r>
            <a:r>
              <a:rPr lang="en-US" sz="2400" dirty="0"/>
              <a:t>.</a:t>
            </a:r>
          </a:p>
          <a:p>
            <a:endParaRPr lang="en-US" sz="2400" dirty="0"/>
          </a:p>
          <a:p>
            <a:pPr marL="285750" indent="-285750">
              <a:buFont typeface="Arial" panose="020B0604020202020204" pitchFamily="34" charset="0"/>
              <a:buChar char="•"/>
            </a:pPr>
            <a:r>
              <a:rPr lang="en-US" sz="2400" b="1" dirty="0"/>
              <a:t>Why we learn this:</a:t>
            </a:r>
            <a:r>
              <a:rPr lang="en-US" sz="2400" dirty="0"/>
              <a:t> Many of the most critical and complex real-world processes are spatiotemporal, from climate change to traffic flow to the spread of a disease. Modeling this data is essential for forecasting and intervention.</a:t>
            </a:r>
          </a:p>
        </p:txBody>
      </p:sp>
      <p:pic>
        <p:nvPicPr>
          <p:cNvPr id="4" name="Picture 3">
            <a:extLst>
              <a:ext uri="{FF2B5EF4-FFF2-40B4-BE49-F238E27FC236}">
                <a16:creationId xmlns:a16="http://schemas.microsoft.com/office/drawing/2014/main" id="{AB5D7CCA-2BAE-B989-47AF-D73FEA56C661}"/>
              </a:ext>
            </a:extLst>
          </p:cNvPr>
          <p:cNvPicPr>
            <a:picLocks noChangeAspect="1"/>
          </p:cNvPicPr>
          <p:nvPr/>
        </p:nvPicPr>
        <p:blipFill>
          <a:blip r:embed="rId2"/>
          <a:stretch>
            <a:fillRect/>
          </a:stretch>
        </p:blipFill>
        <p:spPr>
          <a:xfrm>
            <a:off x="8066460" y="1731887"/>
            <a:ext cx="3535180" cy="3394225"/>
          </a:xfrm>
          <a:prstGeom prst="rect">
            <a:avLst/>
          </a:prstGeom>
        </p:spPr>
      </p:pic>
    </p:spTree>
    <p:extLst>
      <p:ext uri="{BB962C8B-B14F-4D97-AF65-F5344CB8AC3E}">
        <p14:creationId xmlns:p14="http://schemas.microsoft.com/office/powerpoint/2010/main" val="194527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F6304B-5E9C-A322-69F8-575B5D4F128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D109264-C579-BEC5-8491-B171C3BA6B1D}"/>
              </a:ext>
            </a:extLst>
          </p:cNvPr>
          <p:cNvSpPr>
            <a:spLocks noGrp="1"/>
          </p:cNvSpPr>
          <p:nvPr>
            <p:ph type="title"/>
          </p:nvPr>
        </p:nvSpPr>
        <p:spPr>
          <a:xfrm>
            <a:off x="300490" y="76574"/>
            <a:ext cx="12223791" cy="1325563"/>
          </a:xfrm>
        </p:spPr>
        <p:txBody>
          <a:bodyPr>
            <a:normAutofit/>
          </a:bodyPr>
          <a:lstStyle/>
          <a:p>
            <a:r>
              <a:rPr lang="en-US" b="1" dirty="0">
                <a:solidFill>
                  <a:srgbClr val="002060"/>
                </a:solidFill>
              </a:rPr>
              <a:t>Geo-Informatics Examples of Spatiotemporal Data</a:t>
            </a:r>
            <a:endParaRPr lang="en-IN" sz="4000" dirty="0">
              <a:solidFill>
                <a:srgbClr val="002060"/>
              </a:solidFill>
            </a:endParaRPr>
          </a:p>
        </p:txBody>
      </p:sp>
      <p:graphicFrame>
        <p:nvGraphicFramePr>
          <p:cNvPr id="2" name="Table 1">
            <a:extLst>
              <a:ext uri="{FF2B5EF4-FFF2-40B4-BE49-F238E27FC236}">
                <a16:creationId xmlns:a16="http://schemas.microsoft.com/office/drawing/2014/main" id="{39DFFCA8-C1EE-3E76-38B2-D7E50995EE7B}"/>
              </a:ext>
            </a:extLst>
          </p:cNvPr>
          <p:cNvGraphicFramePr>
            <a:graphicFrameLocks noGrp="1"/>
          </p:cNvGraphicFramePr>
          <p:nvPr>
            <p:extLst>
              <p:ext uri="{D42A27DB-BD31-4B8C-83A1-F6EECF244321}">
                <p14:modId xmlns:p14="http://schemas.microsoft.com/office/powerpoint/2010/main" val="3554715096"/>
              </p:ext>
            </p:extLst>
          </p:nvPr>
        </p:nvGraphicFramePr>
        <p:xfrm>
          <a:off x="1212330" y="1828800"/>
          <a:ext cx="9767340" cy="3200400"/>
        </p:xfrm>
        <a:graphic>
          <a:graphicData uri="http://schemas.openxmlformats.org/drawingml/2006/table">
            <a:tbl>
              <a:tblPr/>
              <a:tblGrid>
                <a:gridCol w="3255780">
                  <a:extLst>
                    <a:ext uri="{9D8B030D-6E8A-4147-A177-3AD203B41FA5}">
                      <a16:colId xmlns:a16="http://schemas.microsoft.com/office/drawing/2014/main" val="1630999746"/>
                    </a:ext>
                  </a:extLst>
                </a:gridCol>
                <a:gridCol w="3255780">
                  <a:extLst>
                    <a:ext uri="{9D8B030D-6E8A-4147-A177-3AD203B41FA5}">
                      <a16:colId xmlns:a16="http://schemas.microsoft.com/office/drawing/2014/main" val="3308849866"/>
                    </a:ext>
                  </a:extLst>
                </a:gridCol>
                <a:gridCol w="3255780">
                  <a:extLst>
                    <a:ext uri="{9D8B030D-6E8A-4147-A177-3AD203B41FA5}">
                      <a16:colId xmlns:a16="http://schemas.microsoft.com/office/drawing/2014/main" val="1683639340"/>
                    </a:ext>
                  </a:extLst>
                </a:gridCol>
              </a:tblGrid>
              <a:tr h="0">
                <a:tc>
                  <a:txBody>
                    <a:bodyPr/>
                    <a:lstStyle/>
                    <a:p>
                      <a:pPr algn="l">
                        <a:buNone/>
                      </a:pPr>
                      <a:r>
                        <a:rPr lang="en-IN" b="1"/>
                        <a:t>Data Source</a:t>
                      </a:r>
                      <a:endParaRPr lang="en-IN"/>
                    </a:p>
                  </a:txBody>
                  <a:tcPr anchor="ctr">
                    <a:lnL>
                      <a:noFill/>
                    </a:lnL>
                    <a:lnR>
                      <a:noFill/>
                    </a:lnR>
                    <a:lnT>
                      <a:noFill/>
                    </a:lnT>
                    <a:lnB>
                      <a:noFill/>
                    </a:lnB>
                    <a:noFill/>
                  </a:tcPr>
                </a:tc>
                <a:tc>
                  <a:txBody>
                    <a:bodyPr/>
                    <a:lstStyle/>
                    <a:p>
                      <a:pPr algn="l">
                        <a:buNone/>
                      </a:pPr>
                      <a:r>
                        <a:rPr lang="en-IN" b="1"/>
                        <a:t>Phenomenon</a:t>
                      </a:r>
                      <a:endParaRPr lang="en-IN"/>
                    </a:p>
                  </a:txBody>
                  <a:tcPr anchor="ctr">
                    <a:lnL>
                      <a:noFill/>
                    </a:lnL>
                    <a:lnR>
                      <a:noFill/>
                    </a:lnR>
                    <a:lnT>
                      <a:noFill/>
                    </a:lnT>
                    <a:lnB>
                      <a:noFill/>
                    </a:lnB>
                    <a:noFill/>
                  </a:tcPr>
                </a:tc>
                <a:tc>
                  <a:txBody>
                    <a:bodyPr/>
                    <a:lstStyle/>
                    <a:p>
                      <a:pPr algn="l">
                        <a:buNone/>
                      </a:pPr>
                      <a:r>
                        <a:rPr lang="en-IN" b="1"/>
                        <a:t>Real-World Application</a:t>
                      </a:r>
                      <a:endParaRPr lang="en-IN"/>
                    </a:p>
                  </a:txBody>
                  <a:tcPr anchor="ctr">
                    <a:lnL>
                      <a:noFill/>
                    </a:lnL>
                    <a:lnR>
                      <a:noFill/>
                    </a:lnR>
                    <a:lnT>
                      <a:noFill/>
                    </a:lnT>
                    <a:lnB>
                      <a:noFill/>
                    </a:lnB>
                    <a:noFill/>
                  </a:tcPr>
                </a:tc>
                <a:extLst>
                  <a:ext uri="{0D108BD9-81ED-4DB2-BD59-A6C34878D82A}">
                    <a16:rowId xmlns:a16="http://schemas.microsoft.com/office/drawing/2014/main" val="2443366540"/>
                  </a:ext>
                </a:extLst>
              </a:tr>
              <a:tr h="0">
                <a:tc>
                  <a:txBody>
                    <a:bodyPr/>
                    <a:lstStyle/>
                    <a:p>
                      <a:pPr algn="l">
                        <a:buNone/>
                      </a:pPr>
                      <a:r>
                        <a:rPr lang="en-IN"/>
                        <a:t>🛰️ </a:t>
                      </a:r>
                      <a:r>
                        <a:rPr lang="en-IN" b="1"/>
                        <a:t>GOES Satellite</a:t>
                      </a:r>
                      <a:endParaRPr lang="en-IN"/>
                    </a:p>
                  </a:txBody>
                  <a:tcPr anchor="ctr">
                    <a:lnL>
                      <a:noFill/>
                    </a:lnL>
                    <a:lnR>
                      <a:noFill/>
                    </a:lnR>
                    <a:lnT>
                      <a:noFill/>
                    </a:lnT>
                    <a:lnB>
                      <a:noFill/>
                    </a:lnB>
                    <a:noFill/>
                  </a:tcPr>
                </a:tc>
                <a:tc>
                  <a:txBody>
                    <a:bodyPr/>
                    <a:lstStyle/>
                    <a:p>
                      <a:pPr algn="l">
                        <a:buNone/>
                      </a:pPr>
                      <a:r>
                        <a:rPr lang="en-US"/>
                        <a:t>☁️ Hourly cloud cover &amp; 🌡️ temperature maps</a:t>
                      </a:r>
                    </a:p>
                  </a:txBody>
                  <a:tcPr anchor="ctr">
                    <a:lnL>
                      <a:noFill/>
                    </a:lnL>
                    <a:lnR>
                      <a:noFill/>
                    </a:lnR>
                    <a:lnT>
                      <a:noFill/>
                    </a:lnT>
                    <a:lnB>
                      <a:noFill/>
                    </a:lnB>
                    <a:noFill/>
                  </a:tcPr>
                </a:tc>
                <a:tc>
                  <a:txBody>
                    <a:bodyPr/>
                    <a:lstStyle/>
                    <a:p>
                      <a:pPr algn="l">
                        <a:buNone/>
                      </a:pPr>
                      <a:r>
                        <a:rPr lang="en-IN"/>
                        <a:t>⚡ Short-term weather forecasting </a:t>
                      </a:r>
                      <a:r>
                        <a:rPr lang="en-IN" i="1"/>
                        <a:t>(nowcasting)</a:t>
                      </a:r>
                      <a:endParaRPr lang="en-IN"/>
                    </a:p>
                  </a:txBody>
                  <a:tcPr anchor="ctr">
                    <a:lnL>
                      <a:noFill/>
                    </a:lnL>
                    <a:lnR>
                      <a:noFill/>
                    </a:lnR>
                    <a:lnT>
                      <a:noFill/>
                    </a:lnT>
                    <a:lnB>
                      <a:noFill/>
                    </a:lnB>
                    <a:noFill/>
                  </a:tcPr>
                </a:tc>
                <a:extLst>
                  <a:ext uri="{0D108BD9-81ED-4DB2-BD59-A6C34878D82A}">
                    <a16:rowId xmlns:a16="http://schemas.microsoft.com/office/drawing/2014/main" val="2232568024"/>
                  </a:ext>
                </a:extLst>
              </a:tr>
              <a:tr h="0">
                <a:tc>
                  <a:txBody>
                    <a:bodyPr/>
                    <a:lstStyle/>
                    <a:p>
                      <a:pPr algn="l">
                        <a:buNone/>
                      </a:pPr>
                      <a:r>
                        <a:rPr lang="en-IN"/>
                        <a:t>📡 </a:t>
                      </a:r>
                      <a:r>
                        <a:rPr lang="en-IN" b="1"/>
                        <a:t>Sentinel-1 SAR</a:t>
                      </a:r>
                      <a:endParaRPr lang="en-IN"/>
                    </a:p>
                  </a:txBody>
                  <a:tcPr anchor="ctr">
                    <a:lnL>
                      <a:noFill/>
                    </a:lnL>
                    <a:lnR>
                      <a:noFill/>
                    </a:lnR>
                    <a:lnT>
                      <a:noFill/>
                    </a:lnT>
                    <a:lnB>
                      <a:noFill/>
                    </a:lnB>
                    <a:noFill/>
                  </a:tcPr>
                </a:tc>
                <a:tc>
                  <a:txBody>
                    <a:bodyPr/>
                    <a:lstStyle/>
                    <a:p>
                      <a:pPr algn="l">
                        <a:buNone/>
                      </a:pPr>
                      <a:r>
                        <a:rPr lang="en-US"/>
                        <a:t>📶 Bi-weekly radar backscatter images</a:t>
                      </a:r>
                    </a:p>
                  </a:txBody>
                  <a:tcPr anchor="ctr">
                    <a:lnL>
                      <a:noFill/>
                    </a:lnL>
                    <a:lnR>
                      <a:noFill/>
                    </a:lnR>
                    <a:lnT>
                      <a:noFill/>
                    </a:lnT>
                    <a:lnB>
                      <a:noFill/>
                    </a:lnB>
                    <a:noFill/>
                  </a:tcPr>
                </a:tc>
                <a:tc>
                  <a:txBody>
                    <a:bodyPr/>
                    <a:lstStyle/>
                    <a:p>
                      <a:pPr algn="l">
                        <a:buNone/>
                      </a:pPr>
                      <a:r>
                        <a:rPr lang="en-US"/>
                        <a:t>🏙️ Monitoring ground subsidence / 🧊 Glacier movement analysis</a:t>
                      </a:r>
                    </a:p>
                  </a:txBody>
                  <a:tcPr anchor="ctr">
                    <a:lnL>
                      <a:noFill/>
                    </a:lnL>
                    <a:lnR>
                      <a:noFill/>
                    </a:lnR>
                    <a:lnT>
                      <a:noFill/>
                    </a:lnT>
                    <a:lnB>
                      <a:noFill/>
                    </a:lnB>
                    <a:noFill/>
                  </a:tcPr>
                </a:tc>
                <a:extLst>
                  <a:ext uri="{0D108BD9-81ED-4DB2-BD59-A6C34878D82A}">
                    <a16:rowId xmlns:a16="http://schemas.microsoft.com/office/drawing/2014/main" val="1077750291"/>
                  </a:ext>
                </a:extLst>
              </a:tr>
              <a:tr h="0">
                <a:tc>
                  <a:txBody>
                    <a:bodyPr/>
                    <a:lstStyle/>
                    <a:p>
                      <a:pPr algn="l">
                        <a:buNone/>
                      </a:pPr>
                      <a:r>
                        <a:rPr lang="en-IN"/>
                        <a:t>🚗 </a:t>
                      </a:r>
                      <a:r>
                        <a:rPr lang="en-IN" b="1"/>
                        <a:t>GPS Trajectories</a:t>
                      </a:r>
                      <a:endParaRPr lang="en-IN"/>
                    </a:p>
                  </a:txBody>
                  <a:tcPr anchor="ctr">
                    <a:lnL>
                      <a:noFill/>
                    </a:lnL>
                    <a:lnR>
                      <a:noFill/>
                    </a:lnR>
                    <a:lnT>
                      <a:noFill/>
                    </a:lnT>
                    <a:lnB>
                      <a:noFill/>
                    </a:lnB>
                    <a:noFill/>
                  </a:tcPr>
                </a:tc>
                <a:tc>
                  <a:txBody>
                    <a:bodyPr/>
                    <a:lstStyle/>
                    <a:p>
                      <a:pPr algn="l">
                        <a:buNone/>
                      </a:pPr>
                      <a:r>
                        <a:rPr lang="en-IN"/>
                        <a:t>📍 Minute-by-minute vehicle locations</a:t>
                      </a:r>
                    </a:p>
                  </a:txBody>
                  <a:tcPr anchor="ctr">
                    <a:lnL>
                      <a:noFill/>
                    </a:lnL>
                    <a:lnR>
                      <a:noFill/>
                    </a:lnR>
                    <a:lnT>
                      <a:noFill/>
                    </a:lnT>
                    <a:lnB>
                      <a:noFill/>
                    </a:lnB>
                    <a:noFill/>
                  </a:tcPr>
                </a:tc>
                <a:tc>
                  <a:txBody>
                    <a:bodyPr/>
                    <a:lstStyle/>
                    <a:p>
                      <a:pPr algn="l">
                        <a:buNone/>
                      </a:pPr>
                      <a:r>
                        <a:rPr lang="en-IN"/>
                        <a:t>🚦 Urban traffic prediction &amp; 🚍 transportation planning</a:t>
                      </a:r>
                    </a:p>
                  </a:txBody>
                  <a:tcPr anchor="ctr">
                    <a:lnL>
                      <a:noFill/>
                    </a:lnL>
                    <a:lnR>
                      <a:noFill/>
                    </a:lnR>
                    <a:lnT>
                      <a:noFill/>
                    </a:lnT>
                    <a:lnB>
                      <a:noFill/>
                    </a:lnB>
                    <a:noFill/>
                  </a:tcPr>
                </a:tc>
                <a:extLst>
                  <a:ext uri="{0D108BD9-81ED-4DB2-BD59-A6C34878D82A}">
                    <a16:rowId xmlns:a16="http://schemas.microsoft.com/office/drawing/2014/main" val="3329845548"/>
                  </a:ext>
                </a:extLst>
              </a:tr>
              <a:tr h="0">
                <a:tc>
                  <a:txBody>
                    <a:bodyPr/>
                    <a:lstStyle/>
                    <a:p>
                      <a:pPr algn="l">
                        <a:buNone/>
                      </a:pPr>
                      <a:r>
                        <a:rPr lang="en-IN"/>
                        <a:t>🌍 </a:t>
                      </a:r>
                      <a:r>
                        <a:rPr lang="en-IN" b="1"/>
                        <a:t>Climate Models</a:t>
                      </a:r>
                      <a:endParaRPr lang="en-IN"/>
                    </a:p>
                  </a:txBody>
                  <a:tcPr anchor="ctr">
                    <a:lnL>
                      <a:noFill/>
                    </a:lnL>
                    <a:lnR>
                      <a:noFill/>
                    </a:lnR>
                    <a:lnT>
                      <a:noFill/>
                    </a:lnT>
                    <a:lnB>
                      <a:noFill/>
                    </a:lnB>
                    <a:noFill/>
                  </a:tcPr>
                </a:tc>
                <a:tc>
                  <a:txBody>
                    <a:bodyPr/>
                    <a:lstStyle/>
                    <a:p>
                      <a:pPr algn="l">
                        <a:buNone/>
                      </a:pPr>
                      <a:r>
                        <a:rPr lang="en-US"/>
                        <a:t>🌊 Monthly sea surface temperature fields</a:t>
                      </a:r>
                    </a:p>
                  </a:txBody>
                  <a:tcPr anchor="ctr">
                    <a:lnL>
                      <a:noFill/>
                    </a:lnL>
                    <a:lnR>
                      <a:noFill/>
                    </a:lnR>
                    <a:lnT>
                      <a:noFill/>
                    </a:lnT>
                    <a:lnB>
                      <a:noFill/>
                    </a:lnB>
                    <a:noFill/>
                  </a:tcPr>
                </a:tc>
                <a:tc>
                  <a:txBody>
                    <a:bodyPr/>
                    <a:lstStyle/>
                    <a:p>
                      <a:pPr algn="l">
                        <a:buNone/>
                      </a:pPr>
                      <a:r>
                        <a:rPr lang="en-US" dirty="0"/>
                        <a:t>📈 Long-term climate change impact assessment</a:t>
                      </a:r>
                    </a:p>
                  </a:txBody>
                  <a:tcPr anchor="ctr">
                    <a:lnL>
                      <a:noFill/>
                    </a:lnL>
                    <a:lnR>
                      <a:noFill/>
                    </a:lnR>
                    <a:lnT>
                      <a:noFill/>
                    </a:lnT>
                    <a:lnB>
                      <a:noFill/>
                    </a:lnB>
                    <a:noFill/>
                  </a:tcPr>
                </a:tc>
                <a:extLst>
                  <a:ext uri="{0D108BD9-81ED-4DB2-BD59-A6C34878D82A}">
                    <a16:rowId xmlns:a16="http://schemas.microsoft.com/office/drawing/2014/main" val="2645026162"/>
                  </a:ext>
                </a:extLst>
              </a:tr>
            </a:tbl>
          </a:graphicData>
        </a:graphic>
      </p:graphicFrame>
    </p:spTree>
    <p:extLst>
      <p:ext uri="{BB962C8B-B14F-4D97-AF65-F5344CB8AC3E}">
        <p14:creationId xmlns:p14="http://schemas.microsoft.com/office/powerpoint/2010/main" val="14005196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4ED53-BB93-2303-65BB-25B48338D2B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0BC156C-3D74-5F76-9AEE-6D0FB3E899A0}"/>
              </a:ext>
            </a:extLst>
          </p:cNvPr>
          <p:cNvSpPr>
            <a:spLocks noGrp="1"/>
          </p:cNvSpPr>
          <p:nvPr>
            <p:ph type="title"/>
          </p:nvPr>
        </p:nvSpPr>
        <p:spPr>
          <a:xfrm>
            <a:off x="300490" y="76574"/>
            <a:ext cx="12223791" cy="1325563"/>
          </a:xfrm>
        </p:spPr>
        <p:txBody>
          <a:bodyPr>
            <a:normAutofit/>
          </a:bodyPr>
          <a:lstStyle/>
          <a:p>
            <a:r>
              <a:rPr lang="en-US" b="1" dirty="0">
                <a:solidFill>
                  <a:srgbClr val="002060"/>
                </a:solidFill>
              </a:rPr>
              <a:t>The Challenge: Capturing Both Dependencies</a:t>
            </a:r>
            <a:endParaRPr lang="en-IN" sz="4000" dirty="0">
              <a:solidFill>
                <a:srgbClr val="002060"/>
              </a:solidFill>
            </a:endParaRPr>
          </a:p>
        </p:txBody>
      </p:sp>
      <p:sp>
        <p:nvSpPr>
          <p:cNvPr id="3" name="TextBox 2">
            <a:extLst>
              <a:ext uri="{FF2B5EF4-FFF2-40B4-BE49-F238E27FC236}">
                <a16:creationId xmlns:a16="http://schemas.microsoft.com/office/drawing/2014/main" id="{BE5DEB8C-D33B-AF6B-36BF-53E33AB51C5B}"/>
              </a:ext>
            </a:extLst>
          </p:cNvPr>
          <p:cNvSpPr txBox="1"/>
          <p:nvPr/>
        </p:nvSpPr>
        <p:spPr>
          <a:xfrm>
            <a:off x="762747" y="1402137"/>
            <a:ext cx="8178886" cy="4524315"/>
          </a:xfrm>
          <a:prstGeom prst="rect">
            <a:avLst/>
          </a:prstGeom>
          <a:noFill/>
        </p:spPr>
        <p:txBody>
          <a:bodyPr wrap="square">
            <a:spAutoFit/>
          </a:bodyPr>
          <a:lstStyle/>
          <a:p>
            <a:r>
              <a:rPr lang="en-US" sz="2400" dirty="0"/>
              <a:t>A successful spatiotemporal model must learn two things simultaneously:</a:t>
            </a:r>
          </a:p>
          <a:p>
            <a:pPr marL="342900" indent="-342900">
              <a:buFont typeface="+mj-lt"/>
              <a:buAutoNum type="arabicPeriod"/>
            </a:pPr>
            <a:r>
              <a:rPr lang="en-US" sz="2400" b="1" dirty="0" err="1"/>
              <a:t>patial</a:t>
            </a:r>
            <a:r>
              <a:rPr lang="en-US" sz="2400" b="1" dirty="0"/>
              <a:t> Dependency:</a:t>
            </a:r>
            <a:r>
              <a:rPr lang="en-US" sz="2400" dirty="0"/>
              <a:t> The relationship between a pixel and its neighbors </a:t>
            </a:r>
            <a:r>
              <a:rPr lang="en-US" sz="2400" i="1" dirty="0"/>
              <a:t>at the same point in time</a:t>
            </a:r>
            <a:r>
              <a:rPr lang="en-US" sz="2400" dirty="0"/>
              <a:t> (e.g., a high-pressure area is surrounded by other high-pressure areas). This is a job for </a:t>
            </a:r>
            <a:r>
              <a:rPr lang="en-US" sz="2400" b="1" dirty="0"/>
              <a:t>CNNs</a:t>
            </a:r>
            <a:r>
              <a:rPr lang="en-US" sz="2400" dirty="0"/>
              <a:t>.</a:t>
            </a:r>
          </a:p>
          <a:p>
            <a:pPr marL="342900" indent="-342900">
              <a:buFont typeface="+mj-lt"/>
              <a:buAutoNum type="arabicPeriod"/>
            </a:pPr>
            <a:r>
              <a:rPr lang="en-US" sz="2400" b="1" dirty="0"/>
              <a:t>Temporal Dependency:</a:t>
            </a:r>
            <a:r>
              <a:rPr lang="en-US" sz="2400" dirty="0"/>
              <a:t> The relationship between a pixel and its own past values </a:t>
            </a:r>
            <a:r>
              <a:rPr lang="en-US" sz="2400" i="1" dirty="0"/>
              <a:t>over time</a:t>
            </a:r>
            <a:r>
              <a:rPr lang="en-US" sz="2400" dirty="0"/>
              <a:t> (e.g., the temperature at this location today is related to the temperature here yesterday). This is a job for </a:t>
            </a:r>
            <a:r>
              <a:rPr lang="en-US" sz="2400" b="1" dirty="0"/>
              <a:t>RNNs/LSTMs</a:t>
            </a:r>
            <a:r>
              <a:rPr lang="en-US" sz="2400" dirty="0"/>
              <a:t>.</a:t>
            </a:r>
          </a:p>
          <a:p>
            <a:r>
              <a:rPr lang="en-US" sz="2400" b="1" dirty="0"/>
              <a:t>The Goal:</a:t>
            </a:r>
            <a:r>
              <a:rPr lang="en-US" sz="2400" dirty="0"/>
              <a:t> We need a hybrid architecture that combines the strengths of both.</a:t>
            </a:r>
          </a:p>
        </p:txBody>
      </p:sp>
    </p:spTree>
    <p:extLst>
      <p:ext uri="{BB962C8B-B14F-4D97-AF65-F5344CB8AC3E}">
        <p14:creationId xmlns:p14="http://schemas.microsoft.com/office/powerpoint/2010/main" val="15975621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E1AA10-E373-6E71-D4D1-6380E4E93B7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990B6E2-5CF7-5306-B96B-2A80F54920C9}"/>
              </a:ext>
            </a:extLst>
          </p:cNvPr>
          <p:cNvSpPr>
            <a:spLocks noGrp="1"/>
          </p:cNvSpPr>
          <p:nvPr>
            <p:ph type="title"/>
          </p:nvPr>
        </p:nvSpPr>
        <p:spPr>
          <a:xfrm>
            <a:off x="300490" y="76574"/>
            <a:ext cx="12223791" cy="1325563"/>
          </a:xfrm>
        </p:spPr>
        <p:txBody>
          <a:bodyPr>
            <a:normAutofit/>
          </a:bodyPr>
          <a:lstStyle/>
          <a:p>
            <a:r>
              <a:rPr lang="en-US" b="1" dirty="0">
                <a:solidFill>
                  <a:srgbClr val="002060"/>
                </a:solidFill>
              </a:rPr>
              <a:t>Introducing the Convolutional LSTM (</a:t>
            </a:r>
            <a:r>
              <a:rPr lang="en-US" b="1" dirty="0" err="1">
                <a:solidFill>
                  <a:srgbClr val="002060"/>
                </a:solidFill>
              </a:rPr>
              <a:t>ConvLSTM</a:t>
            </a:r>
            <a:r>
              <a:rPr lang="en-US" b="1" dirty="0">
                <a:solidFill>
                  <a:srgbClr val="002060"/>
                </a:solidFill>
              </a:rPr>
              <a:t>)</a:t>
            </a:r>
            <a:endParaRPr lang="en-IN" sz="4000" dirty="0">
              <a:solidFill>
                <a:srgbClr val="002060"/>
              </a:solidFill>
            </a:endParaRPr>
          </a:p>
        </p:txBody>
      </p:sp>
      <p:sp>
        <p:nvSpPr>
          <p:cNvPr id="3" name="TextBox 2">
            <a:extLst>
              <a:ext uri="{FF2B5EF4-FFF2-40B4-BE49-F238E27FC236}">
                <a16:creationId xmlns:a16="http://schemas.microsoft.com/office/drawing/2014/main" id="{D5E7D1F0-A60B-995D-3049-B3CE73EF85FE}"/>
              </a:ext>
            </a:extLst>
          </p:cNvPr>
          <p:cNvSpPr txBox="1"/>
          <p:nvPr/>
        </p:nvSpPr>
        <p:spPr>
          <a:xfrm>
            <a:off x="612845" y="1177285"/>
            <a:ext cx="6859751" cy="4893647"/>
          </a:xfrm>
          <a:prstGeom prst="rect">
            <a:avLst/>
          </a:prstGeom>
          <a:noFill/>
        </p:spPr>
        <p:txBody>
          <a:bodyPr wrap="square">
            <a:spAutoFit/>
          </a:bodyPr>
          <a:lstStyle/>
          <a:p>
            <a:pPr marL="342900" indent="-342900">
              <a:buFont typeface="Arial" panose="020B0604020202020204" pitchFamily="34" charset="0"/>
              <a:buChar char="•"/>
            </a:pPr>
            <a:r>
              <a:rPr lang="en-US" sz="2400" b="1" dirty="0"/>
              <a:t>Concept:</a:t>
            </a:r>
            <a:r>
              <a:rPr lang="en-US" sz="2400" dirty="0"/>
              <a:t> The </a:t>
            </a:r>
            <a:r>
              <a:rPr lang="en-US" sz="2400" dirty="0" err="1"/>
              <a:t>ConvLSTM</a:t>
            </a:r>
            <a:r>
              <a:rPr lang="en-US" sz="2400" dirty="0"/>
              <a:t> is a specialized recurrent neural network layer designed to solve this exact problem. It is the cornerstone of modern spatiotemporal prediction.</a:t>
            </a:r>
          </a:p>
          <a:p>
            <a:pPr marL="342900" indent="-342900">
              <a:buFont typeface="Arial" panose="020B0604020202020204" pitchFamily="34" charset="0"/>
              <a:buChar char="•"/>
            </a:pPr>
            <a:r>
              <a:rPr lang="en-US" sz="2400" b="1" dirty="0"/>
              <a:t>How it's different:</a:t>
            </a:r>
            <a:r>
              <a:rPr lang="en-US" sz="2400" dirty="0"/>
              <a:t> In a standard LSTM, the internal calculations (matrix multiplications) are standard linear transformations. In a </a:t>
            </a:r>
            <a:r>
              <a:rPr lang="en-US" sz="2400" b="1" dirty="0" err="1"/>
              <a:t>ConvLSTM</a:t>
            </a:r>
            <a:r>
              <a:rPr lang="en-US" sz="2400" dirty="0"/>
              <a:t>, these are replaced with </a:t>
            </a:r>
            <a:r>
              <a:rPr lang="en-US" sz="2400" b="1" dirty="0"/>
              <a:t>convolution operations</a:t>
            </a:r>
            <a:r>
              <a:rPr lang="en-US" sz="2400" dirty="0"/>
              <a:t>.</a:t>
            </a:r>
          </a:p>
          <a:p>
            <a:pPr marL="342900" indent="-342900">
              <a:buFont typeface="Arial" panose="020B0604020202020204" pitchFamily="34" charset="0"/>
              <a:buChar char="•"/>
            </a:pPr>
            <a:r>
              <a:rPr lang="en-US" sz="2400" b="1" dirty="0"/>
              <a:t>The Breakthrough:</a:t>
            </a:r>
            <a:r>
              <a:rPr lang="en-US" sz="2400" dirty="0"/>
              <a:t> This means the LSTM cell can process a 2D map as input, maintain a memory of past maps, and use convolutions to learn spatial patterns within its internal state. It has a memory that is itself a map.</a:t>
            </a:r>
          </a:p>
        </p:txBody>
      </p:sp>
      <p:pic>
        <p:nvPicPr>
          <p:cNvPr id="4" name="Picture 3">
            <a:extLst>
              <a:ext uri="{FF2B5EF4-FFF2-40B4-BE49-F238E27FC236}">
                <a16:creationId xmlns:a16="http://schemas.microsoft.com/office/drawing/2014/main" id="{86F7C37D-9889-E039-2CE6-AF781CDF1B97}"/>
              </a:ext>
            </a:extLst>
          </p:cNvPr>
          <p:cNvPicPr>
            <a:picLocks noChangeAspect="1"/>
          </p:cNvPicPr>
          <p:nvPr/>
        </p:nvPicPr>
        <p:blipFill>
          <a:blip r:embed="rId2"/>
          <a:stretch>
            <a:fillRect/>
          </a:stretch>
        </p:blipFill>
        <p:spPr>
          <a:xfrm>
            <a:off x="7527509" y="2345961"/>
            <a:ext cx="3871764" cy="2319506"/>
          </a:xfrm>
          <a:prstGeom prst="rect">
            <a:avLst/>
          </a:prstGeom>
        </p:spPr>
      </p:pic>
    </p:spTree>
    <p:extLst>
      <p:ext uri="{BB962C8B-B14F-4D97-AF65-F5344CB8AC3E}">
        <p14:creationId xmlns:p14="http://schemas.microsoft.com/office/powerpoint/2010/main" val="27278772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F49D2-96B1-8AF1-D2F3-6B25F2C7FCC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132FB0A-2103-ECBE-46CE-7812EAD12DF9}"/>
              </a:ext>
            </a:extLst>
          </p:cNvPr>
          <p:cNvSpPr>
            <a:spLocks noGrp="1"/>
          </p:cNvSpPr>
          <p:nvPr>
            <p:ph type="title"/>
          </p:nvPr>
        </p:nvSpPr>
        <p:spPr>
          <a:xfrm>
            <a:off x="300490" y="76574"/>
            <a:ext cx="12223791" cy="1325563"/>
          </a:xfrm>
        </p:spPr>
        <p:txBody>
          <a:bodyPr>
            <a:normAutofit/>
          </a:bodyPr>
          <a:lstStyle/>
          <a:p>
            <a:r>
              <a:rPr lang="en-IN" b="1" dirty="0" err="1">
                <a:solidFill>
                  <a:srgbClr val="002060"/>
                </a:solidFill>
              </a:rPr>
              <a:t>ConvLSTM</a:t>
            </a:r>
            <a:r>
              <a:rPr lang="en-IN" b="1" dirty="0">
                <a:solidFill>
                  <a:srgbClr val="002060"/>
                </a:solidFill>
              </a:rPr>
              <a:t> Architecture for Prediction</a:t>
            </a:r>
            <a:endParaRPr lang="en-IN" sz="4000" dirty="0">
              <a:solidFill>
                <a:srgbClr val="002060"/>
              </a:solidFill>
            </a:endParaRPr>
          </a:p>
        </p:txBody>
      </p:sp>
      <p:sp>
        <p:nvSpPr>
          <p:cNvPr id="3" name="TextBox 2">
            <a:extLst>
              <a:ext uri="{FF2B5EF4-FFF2-40B4-BE49-F238E27FC236}">
                <a16:creationId xmlns:a16="http://schemas.microsoft.com/office/drawing/2014/main" id="{E24ECDB4-BDDA-E432-1856-0D60C6013AC7}"/>
              </a:ext>
            </a:extLst>
          </p:cNvPr>
          <p:cNvSpPr txBox="1"/>
          <p:nvPr/>
        </p:nvSpPr>
        <p:spPr>
          <a:xfrm>
            <a:off x="462943" y="1326312"/>
            <a:ext cx="7279477" cy="4524315"/>
          </a:xfrm>
          <a:prstGeom prst="rect">
            <a:avLst/>
          </a:prstGeom>
          <a:noFill/>
        </p:spPr>
        <p:txBody>
          <a:bodyPr wrap="square">
            <a:spAutoFit/>
          </a:bodyPr>
          <a:lstStyle/>
          <a:p>
            <a:r>
              <a:rPr lang="en-US" sz="2400" b="1" dirty="0"/>
              <a:t>Title:</a:t>
            </a:r>
            <a:r>
              <a:rPr lang="en-US" sz="2400" dirty="0"/>
              <a:t> The "Sequence-to-Sequence" Model for Forecasting</a:t>
            </a:r>
          </a:p>
          <a:p>
            <a:endParaRPr lang="en-US" sz="2400" dirty="0"/>
          </a:p>
          <a:p>
            <a:r>
              <a:rPr lang="en-US" sz="2400" b="1" dirty="0"/>
              <a:t>Common Setup:</a:t>
            </a:r>
            <a:endParaRPr lang="en-US" sz="2400" dirty="0"/>
          </a:p>
          <a:p>
            <a:pPr marL="800100" lvl="1" indent="-342900">
              <a:buFont typeface="Arial" panose="020B0604020202020204" pitchFamily="34" charset="0"/>
              <a:buChar char="•"/>
            </a:pPr>
            <a:r>
              <a:rPr lang="en-US" sz="2400" b="1" dirty="0"/>
              <a:t>Encoder:</a:t>
            </a:r>
            <a:r>
              <a:rPr lang="en-US" sz="2400" dirty="0"/>
              <a:t> A stack of </a:t>
            </a:r>
            <a:r>
              <a:rPr lang="en-US" sz="2400" dirty="0" err="1"/>
              <a:t>ConvLSTM</a:t>
            </a:r>
            <a:r>
              <a:rPr lang="en-US" sz="2400" dirty="0"/>
              <a:t> layers processes an input sequence of maps (e.g., the last 12 hours of rainfall data). It compresses the spatiotemporal information into a final "context vector.“</a:t>
            </a:r>
          </a:p>
          <a:p>
            <a:pPr marL="800100" lvl="1" indent="-342900">
              <a:buFont typeface="Arial" panose="020B0604020202020204" pitchFamily="34" charset="0"/>
              <a:buChar char="•"/>
            </a:pPr>
            <a:r>
              <a:rPr lang="en-US" sz="2400" b="1" dirty="0"/>
              <a:t>Decoder:</a:t>
            </a:r>
            <a:r>
              <a:rPr lang="en-US" sz="2400" dirty="0"/>
              <a:t> Another stack of </a:t>
            </a:r>
            <a:r>
              <a:rPr lang="en-US" sz="2400" dirty="0" err="1"/>
              <a:t>ConvLSTM</a:t>
            </a:r>
            <a:r>
              <a:rPr lang="en-US" sz="2400" dirty="0"/>
              <a:t> layers takes this context vector and generates a new sequence of maps—the forecast (e.g., the next 3 hours of rainfall).</a:t>
            </a:r>
          </a:p>
        </p:txBody>
      </p:sp>
      <p:pic>
        <p:nvPicPr>
          <p:cNvPr id="4" name="Picture 3">
            <a:extLst>
              <a:ext uri="{FF2B5EF4-FFF2-40B4-BE49-F238E27FC236}">
                <a16:creationId xmlns:a16="http://schemas.microsoft.com/office/drawing/2014/main" id="{E1218479-A641-2B83-2C28-E2E20D96BD31}"/>
              </a:ext>
            </a:extLst>
          </p:cNvPr>
          <p:cNvPicPr>
            <a:picLocks noChangeAspect="1"/>
          </p:cNvPicPr>
          <p:nvPr/>
        </p:nvPicPr>
        <p:blipFill>
          <a:blip r:embed="rId2"/>
          <a:stretch>
            <a:fillRect/>
          </a:stretch>
        </p:blipFill>
        <p:spPr>
          <a:xfrm>
            <a:off x="7599188" y="1402137"/>
            <a:ext cx="4129869" cy="2977649"/>
          </a:xfrm>
          <a:prstGeom prst="rect">
            <a:avLst/>
          </a:prstGeom>
        </p:spPr>
      </p:pic>
    </p:spTree>
    <p:extLst>
      <p:ext uri="{BB962C8B-B14F-4D97-AF65-F5344CB8AC3E}">
        <p14:creationId xmlns:p14="http://schemas.microsoft.com/office/powerpoint/2010/main" val="18036795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9C57E0-E70C-36C6-85C6-4B07E2229AF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FD7C846-E756-D266-76AA-DD3F4A792FDA}"/>
              </a:ext>
            </a:extLst>
          </p:cNvPr>
          <p:cNvSpPr>
            <a:spLocks noGrp="1"/>
          </p:cNvSpPr>
          <p:nvPr>
            <p:ph type="title"/>
          </p:nvPr>
        </p:nvSpPr>
        <p:spPr>
          <a:xfrm>
            <a:off x="300490" y="76574"/>
            <a:ext cx="12223791" cy="1325563"/>
          </a:xfrm>
        </p:spPr>
        <p:txBody>
          <a:bodyPr>
            <a:normAutofit/>
          </a:bodyPr>
          <a:lstStyle/>
          <a:p>
            <a:r>
              <a:rPr lang="en-IN" b="1" dirty="0">
                <a:solidFill>
                  <a:srgbClr val="002060"/>
                </a:solidFill>
              </a:rPr>
              <a:t>Application: Precipitation Nowcasting</a:t>
            </a:r>
            <a:endParaRPr lang="en-IN" sz="4000" dirty="0">
              <a:solidFill>
                <a:srgbClr val="002060"/>
              </a:solidFill>
            </a:endParaRPr>
          </a:p>
        </p:txBody>
      </p:sp>
      <p:sp>
        <p:nvSpPr>
          <p:cNvPr id="3" name="TextBox 2">
            <a:extLst>
              <a:ext uri="{FF2B5EF4-FFF2-40B4-BE49-F238E27FC236}">
                <a16:creationId xmlns:a16="http://schemas.microsoft.com/office/drawing/2014/main" id="{3C47C507-3D62-94EF-7099-E602A05E7DF6}"/>
              </a:ext>
            </a:extLst>
          </p:cNvPr>
          <p:cNvSpPr txBox="1"/>
          <p:nvPr/>
        </p:nvSpPr>
        <p:spPr>
          <a:xfrm>
            <a:off x="462943" y="1326312"/>
            <a:ext cx="7279477" cy="4524315"/>
          </a:xfrm>
          <a:prstGeom prst="rect">
            <a:avLst/>
          </a:prstGeom>
          <a:noFill/>
        </p:spPr>
        <p:txBody>
          <a:bodyPr wrap="square">
            <a:spAutoFit/>
          </a:bodyPr>
          <a:lstStyle/>
          <a:p>
            <a:r>
              <a:rPr lang="en-US" sz="2400" b="1" dirty="0"/>
              <a:t>Objective:</a:t>
            </a:r>
            <a:r>
              <a:rPr lang="en-US" sz="2400" dirty="0"/>
              <a:t> To predict the intensity and movement of rainfall over the next 1-2 hours with high spatial resolution. This is critical for flood warnings and aviation.</a:t>
            </a:r>
          </a:p>
          <a:p>
            <a:pPr marL="342900" indent="-342900">
              <a:buFont typeface="Arial" panose="020B0604020202020204" pitchFamily="34" charset="0"/>
              <a:buChar char="•"/>
            </a:pPr>
            <a:r>
              <a:rPr lang="en-US" sz="2400" b="1" dirty="0"/>
              <a:t>Geo-Informatics Data:</a:t>
            </a:r>
            <a:r>
              <a:rPr lang="en-US" sz="2400" dirty="0"/>
              <a:t> A time series of RADAR reflectivity maps, captured every 5 minutes. Each pixel in the map represents the intensity of rainfall.</a:t>
            </a:r>
          </a:p>
          <a:p>
            <a:pPr marL="342900" indent="-342900">
              <a:buFont typeface="Arial" panose="020B0604020202020204" pitchFamily="34" charset="0"/>
              <a:buChar char="•"/>
            </a:pPr>
            <a:r>
              <a:rPr lang="en-US" sz="2400" b="1" dirty="0"/>
              <a:t>Model:</a:t>
            </a:r>
            <a:r>
              <a:rPr lang="en-US" sz="2400" dirty="0"/>
              <a:t> A </a:t>
            </a:r>
            <a:r>
              <a:rPr lang="en-US" sz="2400" dirty="0" err="1"/>
              <a:t>ConvLSTM</a:t>
            </a:r>
            <a:r>
              <a:rPr lang="en-US" sz="2400" dirty="0"/>
              <a:t>-based sequence-to-sequence model.</a:t>
            </a:r>
          </a:p>
          <a:p>
            <a:pPr marL="342900" indent="-342900">
              <a:buFont typeface="Arial" panose="020B0604020202020204" pitchFamily="34" charset="0"/>
              <a:buChar char="•"/>
            </a:pPr>
            <a:r>
              <a:rPr lang="en-US" sz="2400" b="1" dirty="0"/>
              <a:t>Input:</a:t>
            </a:r>
            <a:r>
              <a:rPr lang="en-US" sz="2400" dirty="0"/>
              <a:t> The last 60 minutes of RADAR maps (12 frames).</a:t>
            </a:r>
          </a:p>
          <a:p>
            <a:pPr marL="342900" indent="-342900">
              <a:buFont typeface="Arial" panose="020B0604020202020204" pitchFamily="34" charset="0"/>
              <a:buChar char="•"/>
            </a:pPr>
            <a:r>
              <a:rPr lang="en-US" sz="2400" b="1" dirty="0"/>
              <a:t>Output:</a:t>
            </a:r>
            <a:r>
              <a:rPr lang="en-US" sz="2400" dirty="0"/>
              <a:t> A prediction of the next 60 minutes of RADAR maps.</a:t>
            </a:r>
          </a:p>
        </p:txBody>
      </p:sp>
      <p:pic>
        <p:nvPicPr>
          <p:cNvPr id="6" name="Picture 5">
            <a:extLst>
              <a:ext uri="{FF2B5EF4-FFF2-40B4-BE49-F238E27FC236}">
                <a16:creationId xmlns:a16="http://schemas.microsoft.com/office/drawing/2014/main" id="{D255C1DB-49C9-3F67-A60B-01A60DCB5F9D}"/>
              </a:ext>
            </a:extLst>
          </p:cNvPr>
          <p:cNvPicPr>
            <a:picLocks noChangeAspect="1"/>
          </p:cNvPicPr>
          <p:nvPr/>
        </p:nvPicPr>
        <p:blipFill>
          <a:blip r:embed="rId2"/>
          <a:stretch>
            <a:fillRect/>
          </a:stretch>
        </p:blipFill>
        <p:spPr>
          <a:xfrm>
            <a:off x="8007485" y="1588957"/>
            <a:ext cx="3435218" cy="3526466"/>
          </a:xfrm>
          <a:prstGeom prst="rect">
            <a:avLst/>
          </a:prstGeom>
        </p:spPr>
      </p:pic>
    </p:spTree>
    <p:extLst>
      <p:ext uri="{BB962C8B-B14F-4D97-AF65-F5344CB8AC3E}">
        <p14:creationId xmlns:p14="http://schemas.microsoft.com/office/powerpoint/2010/main" val="397539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27888-1BF3-E61F-851B-D74E89FD5A5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BB5C8E2-E4EA-E2B4-0A21-E258482881C3}"/>
              </a:ext>
            </a:extLst>
          </p:cNvPr>
          <p:cNvSpPr>
            <a:spLocks noGrp="1"/>
          </p:cNvSpPr>
          <p:nvPr>
            <p:ph type="title"/>
          </p:nvPr>
        </p:nvSpPr>
        <p:spPr>
          <a:xfrm>
            <a:off x="420413" y="139277"/>
            <a:ext cx="11541738" cy="1325563"/>
          </a:xfrm>
        </p:spPr>
        <p:txBody>
          <a:bodyPr/>
          <a:lstStyle/>
          <a:p>
            <a:r>
              <a:rPr lang="en-IN" b="1" dirty="0">
                <a:solidFill>
                  <a:srgbClr val="002060"/>
                </a:solidFill>
              </a:rPr>
              <a:t>Learning Objectives</a:t>
            </a:r>
            <a:endParaRPr lang="en-IN" dirty="0">
              <a:solidFill>
                <a:srgbClr val="002060"/>
              </a:solidFill>
            </a:endParaRPr>
          </a:p>
        </p:txBody>
      </p:sp>
      <p:sp>
        <p:nvSpPr>
          <p:cNvPr id="3" name="TextBox 2">
            <a:extLst>
              <a:ext uri="{FF2B5EF4-FFF2-40B4-BE49-F238E27FC236}">
                <a16:creationId xmlns:a16="http://schemas.microsoft.com/office/drawing/2014/main" id="{167D03A8-3EC5-6E11-0EFB-9AEC806ED608}"/>
              </a:ext>
            </a:extLst>
          </p:cNvPr>
          <p:cNvSpPr txBox="1"/>
          <p:nvPr/>
        </p:nvSpPr>
        <p:spPr>
          <a:xfrm>
            <a:off x="667751" y="1246082"/>
            <a:ext cx="5912932" cy="5132687"/>
          </a:xfrm>
          <a:prstGeom prst="rect">
            <a:avLst/>
          </a:prstGeom>
          <a:noFill/>
        </p:spPr>
        <p:txBody>
          <a:bodyPr wrap="square">
            <a:spAutoFit/>
          </a:bodyPr>
          <a:lstStyle/>
          <a:p>
            <a:r>
              <a:rPr lang="en-US" sz="2400" b="1" dirty="0"/>
              <a:t>Objective 1 (CNNs):</a:t>
            </a:r>
            <a:r>
              <a:rPr lang="en-US" sz="2400" dirty="0"/>
              <a:t> Implement Convolutional Neural Networks to classify image-based spatial data (e.g., remote sensing imagery).</a:t>
            </a:r>
          </a:p>
          <a:p>
            <a:r>
              <a:rPr lang="en-US" sz="2400" b="1" dirty="0"/>
              <a:t>Objective 2 (RNNs):</a:t>
            </a:r>
            <a:r>
              <a:rPr lang="en-US" sz="2400" dirty="0"/>
              <a:t> Understand and apply Recurrent Neural Networks for analyzing spatiotemporal sequences.</a:t>
            </a:r>
          </a:p>
          <a:p>
            <a:r>
              <a:rPr lang="en-US" sz="2400" b="1" dirty="0"/>
              <a:t>Objective 3 (Transfer Learning):</a:t>
            </a:r>
            <a:r>
              <a:rPr lang="en-US" sz="2400" dirty="0"/>
              <a:t> Leverage pre-trained models to achieve high performance on geo-informatics tasks with limited labeled data.</a:t>
            </a:r>
          </a:p>
          <a:p>
            <a:r>
              <a:rPr lang="en-US" sz="2400" b="1" dirty="0"/>
              <a:t>Objective 4 (Ensembles):</a:t>
            </a:r>
            <a:r>
              <a:rPr lang="en-US" sz="2400" dirty="0"/>
              <a:t> Combine multiple deep learning models to boost predictive accuracy and robustness.</a:t>
            </a:r>
          </a:p>
          <a:p>
            <a:pPr lvl="1" algn="l">
              <a:lnSpc>
                <a:spcPts val="1500"/>
              </a:lnSpc>
              <a:spcAft>
                <a:spcPts val="225"/>
              </a:spcAft>
            </a:pPr>
            <a:endParaRPr lang="en-IN" sz="2800" dirty="0">
              <a:latin typeface="Inter"/>
            </a:endParaRPr>
          </a:p>
        </p:txBody>
      </p:sp>
      <p:pic>
        <p:nvPicPr>
          <p:cNvPr id="2050" name="Picture 2">
            <a:extLst>
              <a:ext uri="{FF2B5EF4-FFF2-40B4-BE49-F238E27FC236}">
                <a16:creationId xmlns:a16="http://schemas.microsoft.com/office/drawing/2014/main" id="{03DF2B32-E634-39E2-5BB0-EDD74B60F8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057" t="9727" r="10146" b="12677"/>
          <a:stretch>
            <a:fillRect/>
          </a:stretch>
        </p:blipFill>
        <p:spPr bwMode="auto">
          <a:xfrm>
            <a:off x="7052751" y="1244184"/>
            <a:ext cx="4437331" cy="4369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44751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841E8-EC0C-6EC5-2D4A-56600E11B33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21BDF35-84FA-BD56-DD34-F1B133429559}"/>
              </a:ext>
            </a:extLst>
          </p:cNvPr>
          <p:cNvSpPr>
            <a:spLocks noGrp="1"/>
          </p:cNvSpPr>
          <p:nvPr>
            <p:ph type="title"/>
          </p:nvPr>
        </p:nvSpPr>
        <p:spPr>
          <a:xfrm>
            <a:off x="300490" y="76574"/>
            <a:ext cx="12223791" cy="1325563"/>
          </a:xfrm>
        </p:spPr>
        <p:txBody>
          <a:bodyPr>
            <a:normAutofit/>
          </a:bodyPr>
          <a:lstStyle/>
          <a:p>
            <a:r>
              <a:rPr lang="en-US" b="1" dirty="0">
                <a:solidFill>
                  <a:srgbClr val="002060"/>
                </a:solidFill>
              </a:rPr>
              <a:t>Case Study: Precipitation Nowcasting - The Task</a:t>
            </a:r>
            <a:endParaRPr lang="en-IN" sz="4000" dirty="0">
              <a:solidFill>
                <a:srgbClr val="002060"/>
              </a:solidFill>
            </a:endParaRPr>
          </a:p>
        </p:txBody>
      </p:sp>
      <p:sp>
        <p:nvSpPr>
          <p:cNvPr id="3" name="TextBox 2">
            <a:extLst>
              <a:ext uri="{FF2B5EF4-FFF2-40B4-BE49-F238E27FC236}">
                <a16:creationId xmlns:a16="http://schemas.microsoft.com/office/drawing/2014/main" id="{28A00EE3-5414-86B6-6ADD-AFBAD271EFA3}"/>
              </a:ext>
            </a:extLst>
          </p:cNvPr>
          <p:cNvSpPr txBox="1"/>
          <p:nvPr/>
        </p:nvSpPr>
        <p:spPr>
          <a:xfrm>
            <a:off x="462943" y="1326312"/>
            <a:ext cx="5922867" cy="4154984"/>
          </a:xfrm>
          <a:prstGeom prst="rect">
            <a:avLst/>
          </a:prstGeom>
          <a:noFill/>
        </p:spPr>
        <p:txBody>
          <a:bodyPr wrap="square">
            <a:spAutoFit/>
          </a:bodyPr>
          <a:lstStyle/>
          <a:p>
            <a:r>
              <a:rPr lang="en-US" sz="2400" b="1" dirty="0"/>
              <a:t>Visualization of the problem:</a:t>
            </a:r>
            <a:endParaRPr lang="en-US" sz="2400" dirty="0"/>
          </a:p>
          <a:p>
            <a:r>
              <a:rPr lang="en-US" sz="2400" b="1" dirty="0"/>
              <a:t>(Diagram)</a:t>
            </a:r>
            <a:r>
              <a:rPr lang="en-US" sz="2400" dirty="0"/>
              <a:t> A sequence of 10 small square maps is shown in a row, representing the input (t-9, ..., t-1, t). An arrow points from this sequence to a new sequence of 5 maps, representing the predicted output (t+1, ..., t+5).</a:t>
            </a:r>
          </a:p>
          <a:p>
            <a:endParaRPr lang="en-US" sz="2400" dirty="0"/>
          </a:p>
          <a:p>
            <a:r>
              <a:rPr lang="en-US" sz="2400" dirty="0"/>
              <a:t>The model must learn the complex physics of how storm cells move, rotate, and dissipate, just by watching sequences of pixel data.</a:t>
            </a:r>
          </a:p>
        </p:txBody>
      </p:sp>
      <p:pic>
        <p:nvPicPr>
          <p:cNvPr id="4" name="Picture 3">
            <a:extLst>
              <a:ext uri="{FF2B5EF4-FFF2-40B4-BE49-F238E27FC236}">
                <a16:creationId xmlns:a16="http://schemas.microsoft.com/office/drawing/2014/main" id="{3BF58067-B5B7-BE20-FE18-147D61487A1E}"/>
              </a:ext>
            </a:extLst>
          </p:cNvPr>
          <p:cNvPicPr>
            <a:picLocks noChangeAspect="1"/>
          </p:cNvPicPr>
          <p:nvPr/>
        </p:nvPicPr>
        <p:blipFill>
          <a:blip r:embed="rId2"/>
          <a:stretch>
            <a:fillRect/>
          </a:stretch>
        </p:blipFill>
        <p:spPr>
          <a:xfrm>
            <a:off x="6532793" y="1892447"/>
            <a:ext cx="4758032" cy="3031822"/>
          </a:xfrm>
          <a:prstGeom prst="rect">
            <a:avLst/>
          </a:prstGeom>
        </p:spPr>
      </p:pic>
    </p:spTree>
    <p:extLst>
      <p:ext uri="{BB962C8B-B14F-4D97-AF65-F5344CB8AC3E}">
        <p14:creationId xmlns:p14="http://schemas.microsoft.com/office/powerpoint/2010/main" val="42232467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29D94F-1ED0-EA8C-DFB6-703C2E9BD9B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36F06FD-D94D-DA56-B701-13F6AA5A7C04}"/>
              </a:ext>
            </a:extLst>
          </p:cNvPr>
          <p:cNvSpPr>
            <a:spLocks noGrp="1"/>
          </p:cNvSpPr>
          <p:nvPr>
            <p:ph type="title"/>
          </p:nvPr>
        </p:nvSpPr>
        <p:spPr>
          <a:xfrm>
            <a:off x="300490" y="76574"/>
            <a:ext cx="12223791" cy="1325563"/>
          </a:xfrm>
        </p:spPr>
        <p:txBody>
          <a:bodyPr>
            <a:normAutofit/>
          </a:bodyPr>
          <a:lstStyle/>
          <a:p>
            <a:r>
              <a:rPr lang="en-US" b="1" dirty="0">
                <a:solidFill>
                  <a:srgbClr val="002060"/>
                </a:solidFill>
              </a:rPr>
              <a:t>Case Study: Model Prediction vs. Ground Truth</a:t>
            </a:r>
            <a:endParaRPr lang="en-IN" sz="4000" dirty="0">
              <a:solidFill>
                <a:srgbClr val="002060"/>
              </a:solidFill>
            </a:endParaRPr>
          </a:p>
        </p:txBody>
      </p:sp>
      <p:sp>
        <p:nvSpPr>
          <p:cNvPr id="3" name="TextBox 2">
            <a:extLst>
              <a:ext uri="{FF2B5EF4-FFF2-40B4-BE49-F238E27FC236}">
                <a16:creationId xmlns:a16="http://schemas.microsoft.com/office/drawing/2014/main" id="{2D729675-8E2D-D59E-91EC-77D29186DF46}"/>
              </a:ext>
            </a:extLst>
          </p:cNvPr>
          <p:cNvSpPr txBox="1"/>
          <p:nvPr/>
        </p:nvSpPr>
        <p:spPr>
          <a:xfrm>
            <a:off x="489518" y="1213885"/>
            <a:ext cx="5922867" cy="5262979"/>
          </a:xfrm>
          <a:prstGeom prst="rect">
            <a:avLst/>
          </a:prstGeom>
          <a:noFill/>
        </p:spPr>
        <p:txBody>
          <a:bodyPr wrap="square">
            <a:spAutoFit/>
          </a:bodyPr>
          <a:lstStyle/>
          <a:p>
            <a:r>
              <a:rPr lang="en-US" sz="2400" b="1" dirty="0"/>
              <a:t>Visualization:</a:t>
            </a:r>
            <a:r>
              <a:rPr lang="en-US" sz="2400" dirty="0"/>
              <a:t> A side-by-side comparison for a single future time step.</a:t>
            </a:r>
          </a:p>
          <a:p>
            <a:pPr marL="342900" indent="-342900">
              <a:buFont typeface="Arial" panose="020B0604020202020204" pitchFamily="34" charset="0"/>
              <a:buChar char="•"/>
            </a:pPr>
            <a:r>
              <a:rPr lang="en-US" sz="2400" b="1" dirty="0"/>
              <a:t>Left:</a:t>
            </a:r>
            <a:r>
              <a:rPr lang="en-US" sz="2400" dirty="0"/>
              <a:t> The ground truth RADAR map at time t+30 minutes.</a:t>
            </a:r>
          </a:p>
          <a:p>
            <a:pPr marL="342900" indent="-342900">
              <a:buFont typeface="Arial" panose="020B0604020202020204" pitchFamily="34" charset="0"/>
              <a:buChar char="•"/>
            </a:pPr>
            <a:r>
              <a:rPr lang="en-US" sz="2400" b="1" dirty="0"/>
              <a:t>Right:</a:t>
            </a:r>
            <a:r>
              <a:rPr lang="en-US" sz="2400" dirty="0"/>
              <a:t> The </a:t>
            </a:r>
            <a:r>
              <a:rPr lang="en-US" sz="2400" dirty="0" err="1"/>
              <a:t>ConvLSTM</a:t>
            </a:r>
            <a:r>
              <a:rPr lang="en-US" sz="2400" dirty="0"/>
              <a:t> model's predicted RADAR map for t+30 minutes.</a:t>
            </a:r>
          </a:p>
          <a:p>
            <a:pPr marL="342900" indent="-342900">
              <a:buFont typeface="Arial" panose="020B0604020202020204" pitchFamily="34" charset="0"/>
              <a:buChar char="•"/>
            </a:pPr>
            <a:r>
              <a:rPr lang="en-US" sz="2400" b="1" dirty="0"/>
              <a:t>Interpretation:</a:t>
            </a:r>
            <a:r>
              <a:rPr lang="en-US" sz="2400" dirty="0"/>
              <a:t> The model successfully captures the general movement and shape of the storm front but may struggle with the precise intensity or the formation of small, new storm cells. This highlights the model's strengths in learning motion and its limitations in predicting chaotic processes.</a:t>
            </a:r>
          </a:p>
        </p:txBody>
      </p:sp>
      <p:pic>
        <p:nvPicPr>
          <p:cNvPr id="6" name="Picture 5">
            <a:extLst>
              <a:ext uri="{FF2B5EF4-FFF2-40B4-BE49-F238E27FC236}">
                <a16:creationId xmlns:a16="http://schemas.microsoft.com/office/drawing/2014/main" id="{FF9982EE-8007-8DA9-E7B3-2055086438D1}"/>
              </a:ext>
            </a:extLst>
          </p:cNvPr>
          <p:cNvPicPr>
            <a:picLocks noChangeAspect="1"/>
          </p:cNvPicPr>
          <p:nvPr/>
        </p:nvPicPr>
        <p:blipFill>
          <a:blip r:embed="rId2"/>
          <a:stretch>
            <a:fillRect/>
          </a:stretch>
        </p:blipFill>
        <p:spPr>
          <a:xfrm>
            <a:off x="6364176" y="1663908"/>
            <a:ext cx="5282979" cy="3447737"/>
          </a:xfrm>
          <a:prstGeom prst="rect">
            <a:avLst/>
          </a:prstGeom>
        </p:spPr>
      </p:pic>
    </p:spTree>
    <p:extLst>
      <p:ext uri="{BB962C8B-B14F-4D97-AF65-F5344CB8AC3E}">
        <p14:creationId xmlns:p14="http://schemas.microsoft.com/office/powerpoint/2010/main" val="33936109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46089-CB2B-29FD-0418-991E595B21D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3B3873A-F320-77C3-8BB0-1F36D72312C2}"/>
              </a:ext>
            </a:extLst>
          </p:cNvPr>
          <p:cNvSpPr>
            <a:spLocks noGrp="1"/>
          </p:cNvSpPr>
          <p:nvPr>
            <p:ph type="title"/>
          </p:nvPr>
        </p:nvSpPr>
        <p:spPr>
          <a:xfrm>
            <a:off x="300490" y="76574"/>
            <a:ext cx="12223791" cy="1325563"/>
          </a:xfrm>
        </p:spPr>
        <p:txBody>
          <a:bodyPr>
            <a:normAutofit/>
          </a:bodyPr>
          <a:lstStyle/>
          <a:p>
            <a:r>
              <a:rPr lang="en-IN" b="1" dirty="0">
                <a:solidFill>
                  <a:srgbClr val="002060"/>
                </a:solidFill>
              </a:rPr>
              <a:t>Challenges in Spatiotemporal </a:t>
            </a:r>
            <a:r>
              <a:rPr lang="en-IN" b="1" dirty="0" err="1">
                <a:solidFill>
                  <a:srgbClr val="002060"/>
                </a:solidFill>
              </a:rPr>
              <a:t>Modeling</a:t>
            </a:r>
            <a:endParaRPr lang="en-IN" sz="4000" dirty="0">
              <a:solidFill>
                <a:srgbClr val="002060"/>
              </a:solidFill>
            </a:endParaRPr>
          </a:p>
        </p:txBody>
      </p:sp>
      <p:sp>
        <p:nvSpPr>
          <p:cNvPr id="3" name="TextBox 2">
            <a:extLst>
              <a:ext uri="{FF2B5EF4-FFF2-40B4-BE49-F238E27FC236}">
                <a16:creationId xmlns:a16="http://schemas.microsoft.com/office/drawing/2014/main" id="{167FAC27-9BB7-1585-36E9-7404A596B39A}"/>
              </a:ext>
            </a:extLst>
          </p:cNvPr>
          <p:cNvSpPr txBox="1"/>
          <p:nvPr/>
        </p:nvSpPr>
        <p:spPr>
          <a:xfrm>
            <a:off x="489517" y="1101459"/>
            <a:ext cx="6765721" cy="5262979"/>
          </a:xfrm>
          <a:prstGeom prst="rect">
            <a:avLst/>
          </a:prstGeom>
          <a:noFill/>
        </p:spPr>
        <p:txBody>
          <a:bodyPr wrap="square">
            <a:spAutoFit/>
          </a:bodyPr>
          <a:lstStyle/>
          <a:p>
            <a:pPr marL="342900" indent="-342900">
              <a:buFont typeface="Arial" panose="020B0604020202020204" pitchFamily="34" charset="0"/>
              <a:buChar char="•"/>
            </a:pPr>
            <a:r>
              <a:rPr lang="en-US" sz="2400" b="1" dirty="0"/>
              <a:t>Challenge 1: High Dimensionality.</a:t>
            </a:r>
            <a:r>
              <a:rPr lang="en-US" sz="2400" dirty="0"/>
              <a:t> The data is huge. A sequence of 10 maps, each 256x256, is over 650,000 data points </a:t>
            </a:r>
            <a:r>
              <a:rPr lang="en-US" sz="2400" i="1" dirty="0"/>
              <a:t>per sample</a:t>
            </a:r>
            <a:r>
              <a:rPr lang="en-US" sz="2400" dirty="0"/>
              <a:t>. This requires massive memory and GPU power.</a:t>
            </a:r>
          </a:p>
          <a:p>
            <a:pPr marL="342900" indent="-342900">
              <a:buFont typeface="Arial" panose="020B0604020202020204" pitchFamily="34" charset="0"/>
              <a:buChar char="•"/>
            </a:pPr>
            <a:r>
              <a:rPr lang="en-US" sz="2400" b="1" dirty="0"/>
              <a:t>Challenge 2: Long-Term Forecasting.</a:t>
            </a:r>
            <a:r>
              <a:rPr lang="en-US" sz="2400" dirty="0"/>
              <a:t> The accuracy of these models degrades quickly over time. They are good at "nowcasting" (0-2 hours) but struggle with long-range forecasting due to the chaotic nature of systems like weather.</a:t>
            </a:r>
          </a:p>
          <a:p>
            <a:pPr marL="342900" indent="-342900">
              <a:buFont typeface="Arial" panose="020B0604020202020204" pitchFamily="34" charset="0"/>
              <a:buChar char="•"/>
            </a:pPr>
            <a:r>
              <a:rPr lang="en-US" sz="2400" b="1" dirty="0"/>
              <a:t>Challenge 3: Multi-Source Data Fusion.</a:t>
            </a:r>
            <a:r>
              <a:rPr lang="en-US" sz="2400" dirty="0"/>
              <a:t> How do you effectively combine a RADAR map (grid), wind speed data from specific weather stations (points), and elevation data (static grid) into one coherent model? This is a major area of research.</a:t>
            </a:r>
          </a:p>
        </p:txBody>
      </p:sp>
      <p:pic>
        <p:nvPicPr>
          <p:cNvPr id="4" name="Picture 3">
            <a:extLst>
              <a:ext uri="{FF2B5EF4-FFF2-40B4-BE49-F238E27FC236}">
                <a16:creationId xmlns:a16="http://schemas.microsoft.com/office/drawing/2014/main" id="{215E09BE-E22C-1DC2-392F-B636E9A4B650}"/>
              </a:ext>
            </a:extLst>
          </p:cNvPr>
          <p:cNvPicPr>
            <a:picLocks noChangeAspect="1"/>
          </p:cNvPicPr>
          <p:nvPr/>
        </p:nvPicPr>
        <p:blipFill>
          <a:blip r:embed="rId2"/>
          <a:stretch>
            <a:fillRect/>
          </a:stretch>
        </p:blipFill>
        <p:spPr>
          <a:xfrm>
            <a:off x="7360170" y="2306246"/>
            <a:ext cx="4520965" cy="2549873"/>
          </a:xfrm>
          <a:prstGeom prst="rect">
            <a:avLst/>
          </a:prstGeom>
        </p:spPr>
      </p:pic>
    </p:spTree>
    <p:extLst>
      <p:ext uri="{BB962C8B-B14F-4D97-AF65-F5344CB8AC3E}">
        <p14:creationId xmlns:p14="http://schemas.microsoft.com/office/powerpoint/2010/main" val="13832924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30ADF-E970-3505-3D9D-8992DB6A421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CAB9368-4EE7-7A20-2FE2-63CE53999772}"/>
              </a:ext>
            </a:extLst>
          </p:cNvPr>
          <p:cNvSpPr>
            <a:spLocks noGrp="1"/>
          </p:cNvSpPr>
          <p:nvPr>
            <p:ph type="title"/>
          </p:nvPr>
        </p:nvSpPr>
        <p:spPr>
          <a:xfrm>
            <a:off x="300490" y="76574"/>
            <a:ext cx="12223791" cy="1325563"/>
          </a:xfrm>
        </p:spPr>
        <p:txBody>
          <a:bodyPr>
            <a:normAutofit/>
          </a:bodyPr>
          <a:lstStyle/>
          <a:p>
            <a:r>
              <a:rPr lang="en-US" b="1" dirty="0">
                <a:solidFill>
                  <a:srgbClr val="002060"/>
                </a:solidFill>
              </a:rPr>
              <a:t>Best Practices for Spatiotemporal Data</a:t>
            </a:r>
            <a:endParaRPr lang="en-IN" sz="4000" dirty="0">
              <a:solidFill>
                <a:srgbClr val="002060"/>
              </a:solidFill>
            </a:endParaRPr>
          </a:p>
        </p:txBody>
      </p:sp>
      <p:sp>
        <p:nvSpPr>
          <p:cNvPr id="3" name="TextBox 2">
            <a:extLst>
              <a:ext uri="{FF2B5EF4-FFF2-40B4-BE49-F238E27FC236}">
                <a16:creationId xmlns:a16="http://schemas.microsoft.com/office/drawing/2014/main" id="{ADE4C1AD-B391-19FB-E6D0-80B5DDCDF414}"/>
              </a:ext>
            </a:extLst>
          </p:cNvPr>
          <p:cNvSpPr txBox="1"/>
          <p:nvPr/>
        </p:nvSpPr>
        <p:spPr>
          <a:xfrm>
            <a:off x="489517" y="1101459"/>
            <a:ext cx="7342844" cy="4893647"/>
          </a:xfrm>
          <a:prstGeom prst="rect">
            <a:avLst/>
          </a:prstGeom>
          <a:noFill/>
        </p:spPr>
        <p:txBody>
          <a:bodyPr wrap="square">
            <a:spAutoFit/>
          </a:bodyPr>
          <a:lstStyle/>
          <a:p>
            <a:pPr marL="342900" indent="-342900">
              <a:buFont typeface="Arial" panose="020B0604020202020204" pitchFamily="34" charset="0"/>
              <a:buChar char="•"/>
            </a:pPr>
            <a:r>
              <a:rPr lang="en-US" sz="2400" b="1" dirty="0"/>
              <a:t>Data Normalization:</a:t>
            </a:r>
            <a:r>
              <a:rPr lang="en-US" sz="2400" dirty="0"/>
              <a:t> Scale pixel values (e.g., rainfall intensity) to a 0-1 range. This is even more critical for spatiotemporal models to ensure stable training.</a:t>
            </a:r>
          </a:p>
          <a:p>
            <a:pPr marL="342900" indent="-342900">
              <a:buFont typeface="Arial" panose="020B0604020202020204" pitchFamily="34" charset="0"/>
              <a:buChar char="•"/>
            </a:pPr>
            <a:r>
              <a:rPr lang="en-US" sz="2400" b="1" dirty="0"/>
              <a:t>Start Simple:</a:t>
            </a:r>
            <a:r>
              <a:rPr lang="en-US" sz="2400" dirty="0"/>
              <a:t> Before building a complex </a:t>
            </a:r>
            <a:r>
              <a:rPr lang="en-US" sz="2400" dirty="0" err="1"/>
              <a:t>ConvLSTM</a:t>
            </a:r>
            <a:r>
              <a:rPr lang="en-US" sz="2400" dirty="0"/>
              <a:t>, establish a baseline. A simple baseline is the "persistence model," which predicts that the future map will be the same as the last seen map. Your deep learning model must significantly beat this simple heuristic.</a:t>
            </a:r>
          </a:p>
          <a:p>
            <a:pPr marL="342900" indent="-342900">
              <a:buFont typeface="Arial" panose="020B0604020202020204" pitchFamily="34" charset="0"/>
              <a:buChar char="•"/>
            </a:pPr>
            <a:r>
              <a:rPr lang="en-US" sz="2400" b="1" dirty="0"/>
              <a:t>Data Augmentation:</a:t>
            </a:r>
            <a:r>
              <a:rPr lang="en-US" sz="2400" dirty="0"/>
              <a:t> While harder than for single images, you can still augment sequences by, for example, slightly rotating or shifting all frames in a sequence together.</a:t>
            </a:r>
          </a:p>
        </p:txBody>
      </p:sp>
      <p:pic>
        <p:nvPicPr>
          <p:cNvPr id="4" name="Picture 3">
            <a:extLst>
              <a:ext uri="{FF2B5EF4-FFF2-40B4-BE49-F238E27FC236}">
                <a16:creationId xmlns:a16="http://schemas.microsoft.com/office/drawing/2014/main" id="{6FEECDEF-CF50-2771-DD35-0B66C6207C89}"/>
              </a:ext>
            </a:extLst>
          </p:cNvPr>
          <p:cNvPicPr>
            <a:picLocks noChangeAspect="1"/>
          </p:cNvPicPr>
          <p:nvPr/>
        </p:nvPicPr>
        <p:blipFill>
          <a:blip r:embed="rId2"/>
          <a:srcRect l="15064"/>
          <a:stretch>
            <a:fillRect/>
          </a:stretch>
        </p:blipFill>
        <p:spPr>
          <a:xfrm>
            <a:off x="7729391" y="1667655"/>
            <a:ext cx="4065581" cy="3522689"/>
          </a:xfrm>
          <a:prstGeom prst="rect">
            <a:avLst/>
          </a:prstGeom>
        </p:spPr>
      </p:pic>
    </p:spTree>
    <p:extLst>
      <p:ext uri="{BB962C8B-B14F-4D97-AF65-F5344CB8AC3E}">
        <p14:creationId xmlns:p14="http://schemas.microsoft.com/office/powerpoint/2010/main" val="32792972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E96A3-2C95-1B9A-B9FD-46CBDAC8F84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CA3841D-5B28-3DD1-481E-B0554B6802BD}"/>
              </a:ext>
            </a:extLst>
          </p:cNvPr>
          <p:cNvSpPr>
            <a:spLocks noGrp="1"/>
          </p:cNvSpPr>
          <p:nvPr>
            <p:ph type="title"/>
          </p:nvPr>
        </p:nvSpPr>
        <p:spPr>
          <a:xfrm>
            <a:off x="300490" y="76574"/>
            <a:ext cx="12223791" cy="1325563"/>
          </a:xfrm>
        </p:spPr>
        <p:txBody>
          <a:bodyPr>
            <a:normAutofit/>
          </a:bodyPr>
          <a:lstStyle/>
          <a:p>
            <a:r>
              <a:rPr lang="en-IN" b="1" dirty="0">
                <a:solidFill>
                  <a:srgbClr val="002060"/>
                </a:solidFill>
              </a:rPr>
              <a:t>Beyond </a:t>
            </a:r>
            <a:r>
              <a:rPr lang="en-IN" b="1" dirty="0" err="1">
                <a:solidFill>
                  <a:srgbClr val="002060"/>
                </a:solidFill>
              </a:rPr>
              <a:t>ConvLSTM</a:t>
            </a:r>
            <a:r>
              <a:rPr lang="en-IN" b="1" dirty="0">
                <a:solidFill>
                  <a:srgbClr val="002060"/>
                </a:solidFill>
              </a:rPr>
              <a:t>: Other Architectures</a:t>
            </a:r>
            <a:endParaRPr lang="en-IN" sz="4000" dirty="0">
              <a:solidFill>
                <a:srgbClr val="002060"/>
              </a:solidFill>
            </a:endParaRPr>
          </a:p>
        </p:txBody>
      </p:sp>
      <p:sp>
        <p:nvSpPr>
          <p:cNvPr id="3" name="TextBox 2">
            <a:extLst>
              <a:ext uri="{FF2B5EF4-FFF2-40B4-BE49-F238E27FC236}">
                <a16:creationId xmlns:a16="http://schemas.microsoft.com/office/drawing/2014/main" id="{96338FFA-C43F-32F1-4277-1D96C17A96B6}"/>
              </a:ext>
            </a:extLst>
          </p:cNvPr>
          <p:cNvSpPr txBox="1"/>
          <p:nvPr/>
        </p:nvSpPr>
        <p:spPr>
          <a:xfrm>
            <a:off x="512002" y="1078973"/>
            <a:ext cx="6383473" cy="5170646"/>
          </a:xfrm>
          <a:prstGeom prst="rect">
            <a:avLst/>
          </a:prstGeom>
          <a:noFill/>
        </p:spPr>
        <p:txBody>
          <a:bodyPr wrap="square">
            <a:spAutoFit/>
          </a:bodyPr>
          <a:lstStyle/>
          <a:p>
            <a:r>
              <a:rPr lang="en-US" sz="2200" b="1" dirty="0"/>
              <a:t>Spatiotemporal Graph Neural Networks (ST-GNNs):</a:t>
            </a:r>
            <a:endParaRPr lang="en-US" sz="2200" dirty="0"/>
          </a:p>
          <a:p>
            <a:pPr marL="800100" lvl="1" indent="-342900">
              <a:buFont typeface="Arial" panose="020B0604020202020204" pitchFamily="34" charset="0"/>
              <a:buChar char="•"/>
            </a:pPr>
            <a:r>
              <a:rPr lang="en-US" sz="2200" b="1" dirty="0"/>
              <a:t>When to Use:</a:t>
            </a:r>
            <a:r>
              <a:rPr lang="en-US" sz="2200" dirty="0"/>
              <a:t> When your spatial data is not a regular grid but an irregular network (a graph), like a road network or a sensor network.</a:t>
            </a:r>
          </a:p>
          <a:p>
            <a:pPr marL="800100" lvl="1" indent="-342900">
              <a:buFont typeface="Arial" panose="020B0604020202020204" pitchFamily="34" charset="0"/>
              <a:buChar char="•"/>
            </a:pPr>
            <a:r>
              <a:rPr lang="en-US" sz="2200" b="1" dirty="0"/>
              <a:t>How it Works:</a:t>
            </a:r>
            <a:r>
              <a:rPr lang="en-US" sz="2200" dirty="0"/>
              <a:t> Models information flowing through the network nodes and edges over time.</a:t>
            </a:r>
          </a:p>
          <a:p>
            <a:pPr marL="800100" lvl="1" indent="-342900">
              <a:buFont typeface="Arial" panose="020B0604020202020204" pitchFamily="34" charset="0"/>
              <a:buChar char="•"/>
            </a:pPr>
            <a:r>
              <a:rPr lang="en-US" sz="2200" b="1" dirty="0"/>
              <a:t>Application:</a:t>
            </a:r>
            <a:r>
              <a:rPr lang="en-US" sz="2200" dirty="0"/>
              <a:t> Predicting traffic speed at every major intersection in a city's road network.</a:t>
            </a:r>
          </a:p>
          <a:p>
            <a:r>
              <a:rPr lang="en-US" sz="2200" b="1" dirty="0"/>
              <a:t>Transformers for Spatiotemporal Data:</a:t>
            </a:r>
            <a:endParaRPr lang="en-US" sz="2200" dirty="0"/>
          </a:p>
          <a:p>
            <a:pPr marL="800100" lvl="1" indent="-342900">
              <a:buFont typeface="Arial" panose="020B0604020202020204" pitchFamily="34" charset="0"/>
              <a:buChar char="•"/>
            </a:pPr>
            <a:r>
              <a:rPr lang="en-US" sz="2200" b="1" dirty="0"/>
              <a:t>Concept:</a:t>
            </a:r>
            <a:r>
              <a:rPr lang="en-US" sz="2200" dirty="0"/>
              <a:t> Using the powerful "attention" mechanism from Natural Language Processing to allow the model to learn which points in space and time are most important for making a prediction.</a:t>
            </a:r>
          </a:p>
        </p:txBody>
      </p:sp>
      <p:pic>
        <p:nvPicPr>
          <p:cNvPr id="6" name="Picture 5">
            <a:extLst>
              <a:ext uri="{FF2B5EF4-FFF2-40B4-BE49-F238E27FC236}">
                <a16:creationId xmlns:a16="http://schemas.microsoft.com/office/drawing/2014/main" id="{3ED6AE9C-C9C8-0248-EB26-3240D0FE4FB2}"/>
              </a:ext>
            </a:extLst>
          </p:cNvPr>
          <p:cNvPicPr>
            <a:picLocks noChangeAspect="1"/>
          </p:cNvPicPr>
          <p:nvPr/>
        </p:nvPicPr>
        <p:blipFill>
          <a:blip r:embed="rId2"/>
          <a:stretch>
            <a:fillRect/>
          </a:stretch>
        </p:blipFill>
        <p:spPr>
          <a:xfrm>
            <a:off x="6807395" y="1723880"/>
            <a:ext cx="5097309" cy="3455222"/>
          </a:xfrm>
          <a:prstGeom prst="rect">
            <a:avLst/>
          </a:prstGeom>
        </p:spPr>
      </p:pic>
    </p:spTree>
    <p:extLst>
      <p:ext uri="{BB962C8B-B14F-4D97-AF65-F5344CB8AC3E}">
        <p14:creationId xmlns:p14="http://schemas.microsoft.com/office/powerpoint/2010/main" val="42417996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63820-C738-02AF-6B61-88DE999A54D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309F75C-F22F-AC2E-401D-812D73DF1249}"/>
              </a:ext>
            </a:extLst>
          </p:cNvPr>
          <p:cNvSpPr>
            <a:spLocks noGrp="1"/>
          </p:cNvSpPr>
          <p:nvPr>
            <p:ph type="title"/>
          </p:nvPr>
        </p:nvSpPr>
        <p:spPr>
          <a:xfrm>
            <a:off x="300490" y="76574"/>
            <a:ext cx="12223791" cy="1325563"/>
          </a:xfrm>
        </p:spPr>
        <p:txBody>
          <a:bodyPr>
            <a:normAutofit/>
          </a:bodyPr>
          <a:lstStyle/>
          <a:p>
            <a:r>
              <a:rPr lang="en-US" b="1" dirty="0">
                <a:solidFill>
                  <a:srgbClr val="002060"/>
                </a:solidFill>
              </a:rPr>
              <a:t>Case Study: Urban Planning - Air Quality Forecasting</a:t>
            </a:r>
            <a:endParaRPr lang="en-IN" sz="4000" dirty="0">
              <a:solidFill>
                <a:srgbClr val="002060"/>
              </a:solidFill>
            </a:endParaRPr>
          </a:p>
        </p:txBody>
      </p:sp>
      <p:sp>
        <p:nvSpPr>
          <p:cNvPr id="3" name="TextBox 2">
            <a:extLst>
              <a:ext uri="{FF2B5EF4-FFF2-40B4-BE49-F238E27FC236}">
                <a16:creationId xmlns:a16="http://schemas.microsoft.com/office/drawing/2014/main" id="{E2879066-BC7B-EA8A-0588-E5410CF70937}"/>
              </a:ext>
            </a:extLst>
          </p:cNvPr>
          <p:cNvSpPr txBox="1"/>
          <p:nvPr/>
        </p:nvSpPr>
        <p:spPr>
          <a:xfrm>
            <a:off x="556973" y="1402137"/>
            <a:ext cx="6383473" cy="4493538"/>
          </a:xfrm>
          <a:prstGeom prst="rect">
            <a:avLst/>
          </a:prstGeom>
          <a:noFill/>
        </p:spPr>
        <p:txBody>
          <a:bodyPr wrap="square">
            <a:spAutoFit/>
          </a:bodyPr>
          <a:lstStyle/>
          <a:p>
            <a:pPr marL="457200" indent="-457200">
              <a:buFont typeface="+mj-lt"/>
              <a:buAutoNum type="arabicPeriod"/>
            </a:pPr>
            <a:r>
              <a:rPr lang="en-US" sz="2200" b="1" dirty="0"/>
              <a:t>Objective:</a:t>
            </a:r>
            <a:r>
              <a:rPr lang="en-US" sz="2200" dirty="0"/>
              <a:t> Predict the concentration of pollutants (like PM2.5) across a city for the next 24 hours.</a:t>
            </a:r>
          </a:p>
          <a:p>
            <a:pPr marL="457200" indent="-457200">
              <a:buFont typeface="+mj-lt"/>
              <a:buAutoNum type="arabicPeriod"/>
            </a:pPr>
            <a:r>
              <a:rPr lang="en-US" sz="2200" b="1" dirty="0"/>
              <a:t>Geo-Informatics Data:</a:t>
            </a:r>
            <a:endParaRPr lang="en-US" sz="2200" dirty="0"/>
          </a:p>
          <a:p>
            <a:pPr marL="800100" lvl="1" indent="-342900">
              <a:buFont typeface="Arial" panose="020B0604020202020204" pitchFamily="34" charset="0"/>
              <a:buChar char="•"/>
            </a:pPr>
            <a:r>
              <a:rPr lang="en-US" sz="2200" dirty="0"/>
              <a:t>Hourly PM2.5 readings from a fixed network of monitoring sensors (a spatiotemporal graph).</a:t>
            </a:r>
          </a:p>
          <a:p>
            <a:pPr marL="800100" lvl="1" indent="-342900">
              <a:buFont typeface="Arial" panose="020B0604020202020204" pitchFamily="34" charset="0"/>
              <a:buChar char="•"/>
            </a:pPr>
            <a:r>
              <a:rPr lang="en-US" sz="2200" dirty="0"/>
              <a:t>Hourly gridded weather data (wind speed, direction) from a meteorological model.</a:t>
            </a:r>
          </a:p>
          <a:p>
            <a:pPr marL="800100" lvl="1" indent="-342900">
              <a:buFont typeface="Arial" panose="020B0604020202020204" pitchFamily="34" charset="0"/>
              <a:buChar char="•"/>
            </a:pPr>
            <a:r>
              <a:rPr lang="en-US" sz="2200" dirty="0"/>
              <a:t>Static data on the road network and locations of industrial polluters.</a:t>
            </a:r>
          </a:p>
          <a:p>
            <a:pPr marL="457200" indent="-457200">
              <a:buFont typeface="+mj-lt"/>
              <a:buAutoNum type="arabicPeriod"/>
            </a:pPr>
            <a:r>
              <a:rPr lang="en-US" sz="2200" b="1" dirty="0"/>
              <a:t>Model:</a:t>
            </a:r>
            <a:r>
              <a:rPr lang="en-US" sz="2200" dirty="0"/>
              <a:t> A hybrid model that uses a Graph Neural Network to learn from the sensor network and a </a:t>
            </a:r>
            <a:r>
              <a:rPr lang="en-US" sz="2200" dirty="0" err="1"/>
              <a:t>ConvLSTM</a:t>
            </a:r>
            <a:r>
              <a:rPr lang="en-US" sz="2200" dirty="0"/>
              <a:t> to learn from the gridded weather data, fusing their outputs for a final prediction.</a:t>
            </a:r>
          </a:p>
        </p:txBody>
      </p:sp>
      <p:pic>
        <p:nvPicPr>
          <p:cNvPr id="10" name="Picture 9">
            <a:extLst>
              <a:ext uri="{FF2B5EF4-FFF2-40B4-BE49-F238E27FC236}">
                <a16:creationId xmlns:a16="http://schemas.microsoft.com/office/drawing/2014/main" id="{FF1B867C-EEF0-26B8-3506-16950947E7FB}"/>
              </a:ext>
            </a:extLst>
          </p:cNvPr>
          <p:cNvPicPr>
            <a:picLocks noChangeAspect="1"/>
          </p:cNvPicPr>
          <p:nvPr/>
        </p:nvPicPr>
        <p:blipFill>
          <a:blip r:embed="rId2"/>
          <a:stretch>
            <a:fillRect/>
          </a:stretch>
        </p:blipFill>
        <p:spPr>
          <a:xfrm>
            <a:off x="7196929" y="1487289"/>
            <a:ext cx="4629909" cy="3979641"/>
          </a:xfrm>
          <a:prstGeom prst="rect">
            <a:avLst/>
          </a:prstGeom>
        </p:spPr>
      </p:pic>
    </p:spTree>
    <p:extLst>
      <p:ext uri="{BB962C8B-B14F-4D97-AF65-F5344CB8AC3E}">
        <p14:creationId xmlns:p14="http://schemas.microsoft.com/office/powerpoint/2010/main" val="24535365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F784E-0270-247D-AA46-5A893BD73CB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A774F08-2F35-8EF0-4509-AC320778B5D3}"/>
              </a:ext>
            </a:extLst>
          </p:cNvPr>
          <p:cNvSpPr>
            <a:spLocks noGrp="1"/>
          </p:cNvSpPr>
          <p:nvPr>
            <p:ph type="title"/>
          </p:nvPr>
        </p:nvSpPr>
        <p:spPr>
          <a:xfrm>
            <a:off x="255520" y="0"/>
            <a:ext cx="12223791" cy="1325563"/>
          </a:xfrm>
        </p:spPr>
        <p:txBody>
          <a:bodyPr>
            <a:normAutofit/>
          </a:bodyPr>
          <a:lstStyle/>
          <a:p>
            <a:r>
              <a:rPr lang="en-US" b="1" dirty="0">
                <a:solidFill>
                  <a:srgbClr val="002060"/>
                </a:solidFill>
              </a:rPr>
              <a:t>Case Study: Air Quality - Model Output</a:t>
            </a:r>
            <a:endParaRPr lang="en-IN" sz="4000" dirty="0">
              <a:solidFill>
                <a:srgbClr val="002060"/>
              </a:solidFill>
            </a:endParaRPr>
          </a:p>
        </p:txBody>
      </p:sp>
      <p:sp>
        <p:nvSpPr>
          <p:cNvPr id="3" name="TextBox 2">
            <a:extLst>
              <a:ext uri="{FF2B5EF4-FFF2-40B4-BE49-F238E27FC236}">
                <a16:creationId xmlns:a16="http://schemas.microsoft.com/office/drawing/2014/main" id="{64541AFA-9818-514C-8F82-BB78E0877CA5}"/>
              </a:ext>
            </a:extLst>
          </p:cNvPr>
          <p:cNvSpPr txBox="1"/>
          <p:nvPr/>
        </p:nvSpPr>
        <p:spPr>
          <a:xfrm>
            <a:off x="646915" y="1169790"/>
            <a:ext cx="6008718" cy="4524315"/>
          </a:xfrm>
          <a:prstGeom prst="rect">
            <a:avLst/>
          </a:prstGeom>
          <a:noFill/>
        </p:spPr>
        <p:txBody>
          <a:bodyPr wrap="square">
            <a:spAutoFit/>
          </a:bodyPr>
          <a:lstStyle/>
          <a:p>
            <a:pPr marL="457200" indent="-457200">
              <a:buFont typeface="+mj-lt"/>
              <a:buAutoNum type="arabicPeriod"/>
            </a:pPr>
            <a:r>
              <a:rPr lang="en-US" sz="2400" b="1" dirty="0"/>
              <a:t>Visualization:</a:t>
            </a:r>
            <a:r>
              <a:rPr lang="en-US" sz="2400" dirty="0"/>
              <a:t> An animated map of the city showing the predicted PM2.5 concentration for the next 24 hours.</a:t>
            </a:r>
          </a:p>
          <a:p>
            <a:pPr marL="457200" indent="-457200">
              <a:buFont typeface="+mj-lt"/>
              <a:buAutoNum type="arabicPeriod"/>
            </a:pPr>
            <a:r>
              <a:rPr lang="en-US" sz="2400" b="1" dirty="0"/>
              <a:t>Real-World Impact:</a:t>
            </a:r>
            <a:endParaRPr lang="en-US" sz="2400" dirty="0"/>
          </a:p>
          <a:p>
            <a:pPr marL="800100" lvl="1" indent="-342900">
              <a:buFont typeface="Arial" panose="020B0604020202020204" pitchFamily="34" charset="0"/>
              <a:buChar char="•"/>
            </a:pPr>
            <a:r>
              <a:rPr lang="en-US" sz="2400" dirty="0"/>
              <a:t>Allows the city to issue timely public health warnings.</a:t>
            </a:r>
          </a:p>
          <a:p>
            <a:pPr marL="800100" lvl="1" indent="-342900">
              <a:buFont typeface="Arial" panose="020B0604020202020204" pitchFamily="34" charset="0"/>
              <a:buChar char="•"/>
            </a:pPr>
            <a:r>
              <a:rPr lang="en-US" sz="2400" dirty="0"/>
              <a:t>Can be used to implement dynamic traffic management, rerouting vehicles away from areas predicted to have poor air quality.</a:t>
            </a:r>
          </a:p>
          <a:p>
            <a:pPr marL="800100" lvl="1" indent="-342900">
              <a:buFont typeface="Arial" panose="020B0604020202020204" pitchFamily="34" charset="0"/>
              <a:buChar char="•"/>
            </a:pPr>
            <a:r>
              <a:rPr lang="en-US" sz="2400" dirty="0"/>
              <a:t>Provides data-driven evidence for urban planning and environmental policy.</a:t>
            </a:r>
          </a:p>
        </p:txBody>
      </p:sp>
      <p:pic>
        <p:nvPicPr>
          <p:cNvPr id="4" name="Picture 3">
            <a:extLst>
              <a:ext uri="{FF2B5EF4-FFF2-40B4-BE49-F238E27FC236}">
                <a16:creationId xmlns:a16="http://schemas.microsoft.com/office/drawing/2014/main" id="{8F364D06-9F9B-4A23-FEAB-31EFDC668DEC}"/>
              </a:ext>
            </a:extLst>
          </p:cNvPr>
          <p:cNvPicPr>
            <a:picLocks noChangeAspect="1"/>
          </p:cNvPicPr>
          <p:nvPr/>
        </p:nvPicPr>
        <p:blipFill>
          <a:blip r:embed="rId2"/>
          <a:stretch>
            <a:fillRect/>
          </a:stretch>
        </p:blipFill>
        <p:spPr>
          <a:xfrm>
            <a:off x="6655633" y="1671403"/>
            <a:ext cx="5087410" cy="3312624"/>
          </a:xfrm>
          <a:prstGeom prst="rect">
            <a:avLst/>
          </a:prstGeom>
        </p:spPr>
      </p:pic>
    </p:spTree>
    <p:extLst>
      <p:ext uri="{BB962C8B-B14F-4D97-AF65-F5344CB8AC3E}">
        <p14:creationId xmlns:p14="http://schemas.microsoft.com/office/powerpoint/2010/main" val="4198376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6E4EC-3240-21A3-17D1-C877AA38603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578AFF0-5BB2-9D4D-1F77-A2C09BCC23BC}"/>
              </a:ext>
            </a:extLst>
          </p:cNvPr>
          <p:cNvSpPr>
            <a:spLocks noGrp="1"/>
          </p:cNvSpPr>
          <p:nvPr>
            <p:ph type="title"/>
          </p:nvPr>
        </p:nvSpPr>
        <p:spPr>
          <a:xfrm>
            <a:off x="255520" y="0"/>
            <a:ext cx="12223791" cy="1325563"/>
          </a:xfrm>
        </p:spPr>
        <p:txBody>
          <a:bodyPr>
            <a:normAutofit/>
          </a:bodyPr>
          <a:lstStyle/>
          <a:p>
            <a:r>
              <a:rPr lang="en-IN" b="1" dirty="0">
                <a:solidFill>
                  <a:srgbClr val="002060"/>
                </a:solidFill>
              </a:rPr>
              <a:t>Summary of Spatiotemporal </a:t>
            </a:r>
            <a:r>
              <a:rPr lang="en-IN" b="1" dirty="0" err="1">
                <a:solidFill>
                  <a:srgbClr val="002060"/>
                </a:solidFill>
              </a:rPr>
              <a:t>Modeling</a:t>
            </a:r>
            <a:endParaRPr lang="en-IN" sz="4000" dirty="0">
              <a:solidFill>
                <a:srgbClr val="002060"/>
              </a:solidFill>
            </a:endParaRPr>
          </a:p>
        </p:txBody>
      </p:sp>
      <p:sp>
        <p:nvSpPr>
          <p:cNvPr id="3" name="TextBox 2">
            <a:extLst>
              <a:ext uri="{FF2B5EF4-FFF2-40B4-BE49-F238E27FC236}">
                <a16:creationId xmlns:a16="http://schemas.microsoft.com/office/drawing/2014/main" id="{9E75FC48-3CC2-5672-B76E-201239FF2F1F}"/>
              </a:ext>
            </a:extLst>
          </p:cNvPr>
          <p:cNvSpPr txBox="1"/>
          <p:nvPr/>
        </p:nvSpPr>
        <p:spPr>
          <a:xfrm>
            <a:off x="654410" y="1469593"/>
            <a:ext cx="6008718" cy="4154984"/>
          </a:xfrm>
          <a:prstGeom prst="rect">
            <a:avLst/>
          </a:prstGeom>
          <a:noFill/>
        </p:spPr>
        <p:txBody>
          <a:bodyPr wrap="square">
            <a:spAutoFit/>
          </a:bodyPr>
          <a:lstStyle/>
          <a:p>
            <a:pPr marL="342900" indent="-342900">
              <a:buFont typeface="Arial" panose="020B0604020202020204" pitchFamily="34" charset="0"/>
              <a:buChar char="•"/>
            </a:pPr>
            <a:r>
              <a:rPr lang="en-US" sz="2400" dirty="0"/>
              <a:t>Spatiotemporal models are essential for forecasting phenomena that evolve in both space and time.</a:t>
            </a:r>
          </a:p>
          <a:p>
            <a:pPr marL="342900" indent="-342900">
              <a:buFont typeface="Arial" panose="020B0604020202020204" pitchFamily="34" charset="0"/>
              <a:buChar char="•"/>
            </a:pPr>
            <a:r>
              <a:rPr lang="en-US" sz="2400" dirty="0"/>
              <a:t>The </a:t>
            </a:r>
            <a:r>
              <a:rPr lang="en-US" sz="2400" b="1" dirty="0" err="1"/>
              <a:t>ConvLSTM</a:t>
            </a:r>
            <a:r>
              <a:rPr lang="en-US" sz="2400" dirty="0"/>
              <a:t> is a foundational architecture that combines the spatial awareness of CNNs with the sequential memory of LSTMs.</a:t>
            </a:r>
          </a:p>
          <a:p>
            <a:pPr marL="342900" indent="-342900">
              <a:buFont typeface="Arial" panose="020B0604020202020204" pitchFamily="34" charset="0"/>
              <a:buChar char="•"/>
            </a:pPr>
            <a:r>
              <a:rPr lang="en-US" sz="2400" dirty="0"/>
              <a:t>These models excel at "nowcasting" tasks like precipitation prediction but face challenges with long-term forecasting and multi-modal data fusion.</a:t>
            </a:r>
          </a:p>
        </p:txBody>
      </p:sp>
      <p:pic>
        <p:nvPicPr>
          <p:cNvPr id="4" name="Picture 3">
            <a:extLst>
              <a:ext uri="{FF2B5EF4-FFF2-40B4-BE49-F238E27FC236}">
                <a16:creationId xmlns:a16="http://schemas.microsoft.com/office/drawing/2014/main" id="{185B1E4E-49BB-D8BB-5964-8EBEF0038D4E}"/>
              </a:ext>
            </a:extLst>
          </p:cNvPr>
          <p:cNvPicPr>
            <a:picLocks noChangeAspect="1"/>
          </p:cNvPicPr>
          <p:nvPr/>
        </p:nvPicPr>
        <p:blipFill>
          <a:blip r:embed="rId2"/>
          <a:stretch>
            <a:fillRect/>
          </a:stretch>
        </p:blipFill>
        <p:spPr>
          <a:xfrm>
            <a:off x="6663128" y="2114436"/>
            <a:ext cx="5105842" cy="2629128"/>
          </a:xfrm>
          <a:prstGeom prst="rect">
            <a:avLst/>
          </a:prstGeom>
        </p:spPr>
      </p:pic>
    </p:spTree>
    <p:extLst>
      <p:ext uri="{BB962C8B-B14F-4D97-AF65-F5344CB8AC3E}">
        <p14:creationId xmlns:p14="http://schemas.microsoft.com/office/powerpoint/2010/main" val="23551293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a:extLst>
            <a:ext uri="{FF2B5EF4-FFF2-40B4-BE49-F238E27FC236}">
              <a16:creationId xmlns:a16="http://schemas.microsoft.com/office/drawing/2014/main" id="{69FB9520-8B57-4826-AC3E-1832FD6F3DEE}"/>
            </a:ext>
          </a:extLst>
        </p:cNvPr>
        <p:cNvGrpSpPr/>
        <p:nvPr/>
      </p:nvGrpSpPr>
      <p:grpSpPr>
        <a:xfrm>
          <a:off x="0" y="0"/>
          <a:ext cx="0" cy="0"/>
          <a:chOff x="0" y="0"/>
          <a:chExt cx="0" cy="0"/>
        </a:xfrm>
      </p:grpSpPr>
      <p:sp>
        <p:nvSpPr>
          <p:cNvPr id="5" name="Round Same Side Corner Rectangle 4">
            <a:extLst>
              <a:ext uri="{FF2B5EF4-FFF2-40B4-BE49-F238E27FC236}">
                <a16:creationId xmlns:a16="http://schemas.microsoft.com/office/drawing/2014/main" id="{027F5D70-DBDF-4A56-C321-25EA6D5A8ECB}"/>
              </a:ext>
            </a:extLst>
          </p:cNvPr>
          <p:cNvSpPr/>
          <p:nvPr/>
        </p:nvSpPr>
        <p:spPr>
          <a:xfrm rot="16200000">
            <a:off x="6283325" y="-745796"/>
            <a:ext cx="3124835" cy="8692515"/>
          </a:xfrm>
          <a:prstGeom prst="round2SameRect">
            <a:avLst/>
          </a:prstGeom>
          <a:solidFill>
            <a:schemeClr val="bg1"/>
          </a:solidFill>
          <a:effectLst>
            <a:outerShdw blurRad="50800" dist="50800" dir="5400000" algn="ctr" rotWithShape="0">
              <a:schemeClr val="tx1">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vert="mongolianVert" rtlCol="0" anchor="ctr"/>
          <a:lstStyle/>
          <a:p>
            <a:r>
              <a:rPr lang="en-IN" sz="4400" dirty="0">
                <a:solidFill>
                  <a:schemeClr val="tx1"/>
                </a:solidFill>
              </a:rPr>
              <a:t>  Spatial Ensemble Methods</a:t>
            </a:r>
          </a:p>
        </p:txBody>
      </p:sp>
    </p:spTree>
    <p:extLst>
      <p:ext uri="{BB962C8B-B14F-4D97-AF65-F5344CB8AC3E}">
        <p14:creationId xmlns:p14="http://schemas.microsoft.com/office/powerpoint/2010/main" val="39260610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CF7AE8-D623-9BE0-C49D-B1944944826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8A02F14-C609-21BF-D961-48B07F916919}"/>
              </a:ext>
            </a:extLst>
          </p:cNvPr>
          <p:cNvSpPr>
            <a:spLocks noGrp="1"/>
          </p:cNvSpPr>
          <p:nvPr>
            <p:ph type="title"/>
          </p:nvPr>
        </p:nvSpPr>
        <p:spPr>
          <a:xfrm>
            <a:off x="382936" y="82446"/>
            <a:ext cx="12223791" cy="1325563"/>
          </a:xfrm>
        </p:spPr>
        <p:txBody>
          <a:bodyPr>
            <a:normAutofit/>
          </a:bodyPr>
          <a:lstStyle/>
          <a:p>
            <a:r>
              <a:rPr lang="en-US" b="1" dirty="0">
                <a:solidFill>
                  <a:srgbClr val="002060"/>
                </a:solidFill>
              </a:rPr>
              <a:t>What is an Ensemble Method?</a:t>
            </a:r>
            <a:endParaRPr lang="en-IN" sz="4000" dirty="0">
              <a:solidFill>
                <a:srgbClr val="002060"/>
              </a:solidFill>
            </a:endParaRPr>
          </a:p>
        </p:txBody>
      </p:sp>
      <p:sp>
        <p:nvSpPr>
          <p:cNvPr id="3" name="TextBox 2">
            <a:extLst>
              <a:ext uri="{FF2B5EF4-FFF2-40B4-BE49-F238E27FC236}">
                <a16:creationId xmlns:a16="http://schemas.microsoft.com/office/drawing/2014/main" id="{DC4203D2-B04A-44A9-F5EC-D115CF4581B6}"/>
              </a:ext>
            </a:extLst>
          </p:cNvPr>
          <p:cNvSpPr txBox="1"/>
          <p:nvPr/>
        </p:nvSpPr>
        <p:spPr>
          <a:xfrm>
            <a:off x="684390" y="1304702"/>
            <a:ext cx="5671440" cy="4893647"/>
          </a:xfrm>
          <a:prstGeom prst="rect">
            <a:avLst/>
          </a:prstGeom>
          <a:noFill/>
        </p:spPr>
        <p:txBody>
          <a:bodyPr wrap="square">
            <a:spAutoFit/>
          </a:bodyPr>
          <a:lstStyle/>
          <a:p>
            <a:r>
              <a:rPr lang="en-US" sz="2400" b="1" dirty="0"/>
              <a:t>Definition:</a:t>
            </a:r>
            <a:r>
              <a:rPr lang="en-US" sz="2400" dirty="0"/>
              <a:t> Ensemble methods are techniques that create multiple models and then combine their predictions to produce a final, improved result.</a:t>
            </a:r>
          </a:p>
          <a:p>
            <a:pPr marL="342900" indent="-342900">
              <a:buFont typeface="Arial" panose="020B0604020202020204" pitchFamily="34" charset="0"/>
              <a:buChar char="•"/>
            </a:pPr>
            <a:r>
              <a:rPr lang="en-US" sz="2400" b="1" dirty="0"/>
              <a:t>Why we learn this:</a:t>
            </a:r>
            <a:r>
              <a:rPr lang="en-US" sz="2400" dirty="0"/>
              <a:t> </a:t>
            </a:r>
            <a:r>
              <a:rPr lang="en-US" sz="2400" dirty="0" err="1"/>
              <a:t>Ensembling</a:t>
            </a:r>
            <a:r>
              <a:rPr lang="en-US" sz="2400" dirty="0"/>
              <a:t> is one of the most powerful techniques for boosting the accuracy and robustness of any machine learning model. It can often turn a group of "good" models into one "excellent" model.</a:t>
            </a:r>
          </a:p>
          <a:p>
            <a:pPr marL="342900" indent="-342900">
              <a:buFont typeface="Arial" panose="020B0604020202020204" pitchFamily="34" charset="0"/>
              <a:buChar char="•"/>
            </a:pPr>
            <a:r>
              <a:rPr lang="en-US" sz="2400" b="1" dirty="0"/>
              <a:t>Goal:</a:t>
            </a:r>
            <a:r>
              <a:rPr lang="en-US" sz="2400" dirty="0"/>
              <a:t> To reduce the overall error of our predictions by combining models that make </a:t>
            </a:r>
            <a:r>
              <a:rPr lang="en-US" sz="2400" i="1" dirty="0"/>
              <a:t>different kinds of mistakes</a:t>
            </a:r>
            <a:r>
              <a:rPr lang="en-US" sz="2400" dirty="0"/>
              <a:t>.</a:t>
            </a:r>
          </a:p>
        </p:txBody>
      </p:sp>
      <p:pic>
        <p:nvPicPr>
          <p:cNvPr id="4" name="Picture 3">
            <a:extLst>
              <a:ext uri="{FF2B5EF4-FFF2-40B4-BE49-F238E27FC236}">
                <a16:creationId xmlns:a16="http://schemas.microsoft.com/office/drawing/2014/main" id="{9C881A71-D621-23E4-6EFE-8D4D95C44805}"/>
              </a:ext>
            </a:extLst>
          </p:cNvPr>
          <p:cNvPicPr>
            <a:picLocks noChangeAspect="1"/>
          </p:cNvPicPr>
          <p:nvPr/>
        </p:nvPicPr>
        <p:blipFill>
          <a:blip r:embed="rId2"/>
          <a:stretch>
            <a:fillRect/>
          </a:stretch>
        </p:blipFill>
        <p:spPr>
          <a:xfrm>
            <a:off x="6957286" y="1591988"/>
            <a:ext cx="4113594" cy="3674024"/>
          </a:xfrm>
          <a:prstGeom prst="rect">
            <a:avLst/>
          </a:prstGeom>
        </p:spPr>
      </p:pic>
    </p:spTree>
    <p:extLst>
      <p:ext uri="{BB962C8B-B14F-4D97-AF65-F5344CB8AC3E}">
        <p14:creationId xmlns:p14="http://schemas.microsoft.com/office/powerpoint/2010/main" val="4248225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6A0B2-A2C7-06AB-68C4-7BF05EF9C9E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25486D7-4E80-586F-641B-7E617AAA4645}"/>
              </a:ext>
            </a:extLst>
          </p:cNvPr>
          <p:cNvSpPr>
            <a:spLocks noGrp="1"/>
          </p:cNvSpPr>
          <p:nvPr>
            <p:ph type="title"/>
          </p:nvPr>
        </p:nvSpPr>
        <p:spPr>
          <a:xfrm>
            <a:off x="420413" y="139277"/>
            <a:ext cx="11541738" cy="1325563"/>
          </a:xfrm>
        </p:spPr>
        <p:txBody>
          <a:bodyPr/>
          <a:lstStyle/>
          <a:p>
            <a:r>
              <a:rPr lang="en-IN" b="1" dirty="0">
                <a:solidFill>
                  <a:srgbClr val="002060"/>
                </a:solidFill>
              </a:rPr>
              <a:t>Syllabus Overview</a:t>
            </a:r>
            <a:endParaRPr lang="en-IN" dirty="0">
              <a:solidFill>
                <a:srgbClr val="002060"/>
              </a:solidFill>
            </a:endParaRPr>
          </a:p>
        </p:txBody>
      </p:sp>
      <p:sp>
        <p:nvSpPr>
          <p:cNvPr id="3" name="TextBox 2">
            <a:extLst>
              <a:ext uri="{FF2B5EF4-FFF2-40B4-BE49-F238E27FC236}">
                <a16:creationId xmlns:a16="http://schemas.microsoft.com/office/drawing/2014/main" id="{9B2006DC-FD09-9CDE-A649-87C0E83DB1D1}"/>
              </a:ext>
            </a:extLst>
          </p:cNvPr>
          <p:cNvSpPr txBox="1"/>
          <p:nvPr/>
        </p:nvSpPr>
        <p:spPr>
          <a:xfrm>
            <a:off x="660256" y="1800718"/>
            <a:ext cx="5912932" cy="3682483"/>
          </a:xfrm>
          <a:prstGeom prst="rect">
            <a:avLst/>
          </a:prstGeom>
          <a:noFill/>
        </p:spPr>
        <p:txBody>
          <a:bodyPr wrap="square">
            <a:spAutoFit/>
          </a:bodyPr>
          <a:lstStyle/>
          <a:p>
            <a:pPr marL="457200" indent="-457200">
              <a:buFont typeface="+mj-lt"/>
              <a:buAutoNum type="arabicPeriod"/>
            </a:pPr>
            <a:r>
              <a:rPr lang="en-US" sz="2400" b="1" dirty="0"/>
              <a:t>Convolutional &amp; Recurrent Neural Networks:</a:t>
            </a:r>
            <a:r>
              <a:rPr lang="en-US" sz="2400" dirty="0"/>
              <a:t> The architectural cornerstones for spatial image and sequence data.</a:t>
            </a:r>
          </a:p>
          <a:p>
            <a:pPr marL="457200" indent="-457200">
              <a:buFont typeface="+mj-lt"/>
              <a:buAutoNum type="arabicPeriod"/>
            </a:pPr>
            <a:r>
              <a:rPr lang="en-US" sz="2400" b="1" dirty="0"/>
              <a:t>Spatiotemporal Modeling:</a:t>
            </a:r>
            <a:r>
              <a:rPr lang="en-US" sz="2400" dirty="0"/>
              <a:t> Explicitly modeling the dynamics of "space" and "time" together.</a:t>
            </a:r>
          </a:p>
          <a:p>
            <a:pPr marL="457200" indent="-457200">
              <a:buFont typeface="+mj-lt"/>
              <a:buAutoNum type="arabicPeriod"/>
            </a:pPr>
            <a:r>
              <a:rPr lang="en-US" sz="2400" b="1" dirty="0"/>
              <a:t>Spatial Ensemble Methods:</a:t>
            </a:r>
            <a:r>
              <a:rPr lang="en-US" sz="2400" dirty="0"/>
              <a:t> The art of combining models to create a more powerful whole.</a:t>
            </a:r>
          </a:p>
          <a:p>
            <a:pPr lvl="1" algn="l">
              <a:lnSpc>
                <a:spcPts val="1500"/>
              </a:lnSpc>
              <a:spcAft>
                <a:spcPts val="225"/>
              </a:spcAft>
            </a:pPr>
            <a:endParaRPr lang="en-IN" sz="3600" dirty="0">
              <a:latin typeface="Inter"/>
            </a:endParaRPr>
          </a:p>
        </p:txBody>
      </p:sp>
      <p:pic>
        <p:nvPicPr>
          <p:cNvPr id="3074" name="Picture 2">
            <a:extLst>
              <a:ext uri="{FF2B5EF4-FFF2-40B4-BE49-F238E27FC236}">
                <a16:creationId xmlns:a16="http://schemas.microsoft.com/office/drawing/2014/main" id="{B5CBA3D7-CA49-E0A4-D3C1-3857ADD34C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553" t="25464" r="13862" b="22076"/>
          <a:stretch>
            <a:fillRect/>
          </a:stretch>
        </p:blipFill>
        <p:spPr bwMode="auto">
          <a:xfrm>
            <a:off x="6513226" y="1630180"/>
            <a:ext cx="4909280" cy="3597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3642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7653D-7DBA-87ED-8BC0-56B33F910BF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587A089-7E11-3940-5BBF-13D87A42A402}"/>
              </a:ext>
            </a:extLst>
          </p:cNvPr>
          <p:cNvSpPr>
            <a:spLocks noGrp="1"/>
          </p:cNvSpPr>
          <p:nvPr>
            <p:ph type="title"/>
          </p:nvPr>
        </p:nvSpPr>
        <p:spPr>
          <a:xfrm>
            <a:off x="382936" y="82446"/>
            <a:ext cx="12223791" cy="1325563"/>
          </a:xfrm>
        </p:spPr>
        <p:txBody>
          <a:bodyPr>
            <a:normAutofit/>
          </a:bodyPr>
          <a:lstStyle/>
          <a:p>
            <a:r>
              <a:rPr lang="en-US" b="1" dirty="0">
                <a:solidFill>
                  <a:srgbClr val="002060"/>
                </a:solidFill>
              </a:rPr>
              <a:t>The Key to a Good Ensemble: Diversity</a:t>
            </a:r>
            <a:endParaRPr lang="en-IN" sz="4000" dirty="0">
              <a:solidFill>
                <a:srgbClr val="002060"/>
              </a:solidFill>
            </a:endParaRPr>
          </a:p>
        </p:txBody>
      </p:sp>
      <p:sp>
        <p:nvSpPr>
          <p:cNvPr id="3" name="TextBox 2">
            <a:extLst>
              <a:ext uri="{FF2B5EF4-FFF2-40B4-BE49-F238E27FC236}">
                <a16:creationId xmlns:a16="http://schemas.microsoft.com/office/drawing/2014/main" id="{9B75DE38-C11B-9163-3348-5DA803089E4C}"/>
              </a:ext>
            </a:extLst>
          </p:cNvPr>
          <p:cNvSpPr txBox="1"/>
          <p:nvPr/>
        </p:nvSpPr>
        <p:spPr>
          <a:xfrm>
            <a:off x="961707" y="1408009"/>
            <a:ext cx="8909315" cy="4154984"/>
          </a:xfrm>
          <a:prstGeom prst="rect">
            <a:avLst/>
          </a:prstGeom>
          <a:noFill/>
        </p:spPr>
        <p:txBody>
          <a:bodyPr wrap="square">
            <a:spAutoFit/>
          </a:bodyPr>
          <a:lstStyle/>
          <a:p>
            <a:pPr marL="457200" indent="-457200">
              <a:buFont typeface="+mj-lt"/>
              <a:buAutoNum type="arabicPeriod"/>
            </a:pPr>
            <a:r>
              <a:rPr lang="en-US" sz="2400" dirty="0"/>
              <a:t>An ensemble is most effective when the models within it are </a:t>
            </a:r>
            <a:r>
              <a:rPr lang="en-US" sz="2400" b="1" dirty="0"/>
              <a:t>diverse</a:t>
            </a:r>
            <a:r>
              <a:rPr lang="en-US" sz="2400" dirty="0"/>
              <a:t>. This means they should be different in some way, so they don't all make the same errors.</a:t>
            </a:r>
          </a:p>
          <a:p>
            <a:pPr marL="457200" indent="-457200">
              <a:buFont typeface="+mj-lt"/>
              <a:buAutoNum type="arabicPeriod"/>
            </a:pPr>
            <a:endParaRPr lang="en-US" sz="2400" dirty="0"/>
          </a:p>
          <a:p>
            <a:pPr marL="457200" indent="-457200">
              <a:buFont typeface="+mj-lt"/>
              <a:buAutoNum type="arabicPeriod"/>
            </a:pPr>
            <a:r>
              <a:rPr lang="en-US" sz="2400" b="1" dirty="0"/>
              <a:t>How to achieve diversity:</a:t>
            </a:r>
            <a:endParaRPr lang="en-US" sz="2400" dirty="0"/>
          </a:p>
          <a:p>
            <a:pPr marL="800100" lvl="1" indent="-342900">
              <a:buFont typeface="Arial" panose="020B0604020202020204" pitchFamily="34" charset="0"/>
              <a:buChar char="•"/>
            </a:pPr>
            <a:r>
              <a:rPr lang="en-US" sz="2400" b="1" dirty="0"/>
              <a:t>Use different algorithms:</a:t>
            </a:r>
            <a:r>
              <a:rPr lang="en-US" sz="2400" dirty="0"/>
              <a:t> Combine a Deep Learning model with a Random Forest and a Support Vector Machine.</a:t>
            </a:r>
          </a:p>
          <a:p>
            <a:pPr marL="800100" lvl="1" indent="-342900">
              <a:buFont typeface="Arial" panose="020B0604020202020204" pitchFamily="34" charset="0"/>
              <a:buChar char="•"/>
            </a:pPr>
            <a:r>
              <a:rPr lang="en-US" sz="2400" b="1" dirty="0"/>
              <a:t>Use different training data:</a:t>
            </a:r>
            <a:r>
              <a:rPr lang="en-US" sz="2400" dirty="0"/>
              <a:t> Train the same algorithm on different subsets of the data (this is the basis of Bagging).</a:t>
            </a:r>
          </a:p>
          <a:p>
            <a:pPr marL="800100" lvl="1" indent="-342900">
              <a:buFont typeface="Arial" panose="020B0604020202020204" pitchFamily="34" charset="0"/>
              <a:buChar char="•"/>
            </a:pPr>
            <a:r>
              <a:rPr lang="en-US" sz="2400" b="1" dirty="0"/>
              <a:t>Use different features:</a:t>
            </a:r>
            <a:r>
              <a:rPr lang="en-US" sz="2400" dirty="0"/>
              <a:t> Train the same algorithm on different subsets of the input features.</a:t>
            </a:r>
          </a:p>
        </p:txBody>
      </p:sp>
    </p:spTree>
    <p:extLst>
      <p:ext uri="{BB962C8B-B14F-4D97-AF65-F5344CB8AC3E}">
        <p14:creationId xmlns:p14="http://schemas.microsoft.com/office/powerpoint/2010/main" val="26332687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6C7F01-1A7A-F736-8908-C1000798BC6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742950A-83E3-3D2A-26F1-61DD7BBE0AD5}"/>
              </a:ext>
            </a:extLst>
          </p:cNvPr>
          <p:cNvSpPr>
            <a:spLocks noGrp="1"/>
          </p:cNvSpPr>
          <p:nvPr>
            <p:ph type="title"/>
          </p:nvPr>
        </p:nvSpPr>
        <p:spPr>
          <a:xfrm>
            <a:off x="382936" y="82446"/>
            <a:ext cx="12223791" cy="1325563"/>
          </a:xfrm>
        </p:spPr>
        <p:txBody>
          <a:bodyPr>
            <a:normAutofit/>
          </a:bodyPr>
          <a:lstStyle/>
          <a:p>
            <a:r>
              <a:rPr lang="en-US" b="1" dirty="0">
                <a:solidFill>
                  <a:srgbClr val="002060"/>
                </a:solidFill>
              </a:rPr>
              <a:t>Ensemble Techniques We Will Cover</a:t>
            </a:r>
            <a:endParaRPr lang="en-IN" sz="4000" dirty="0">
              <a:solidFill>
                <a:srgbClr val="002060"/>
              </a:solidFill>
            </a:endParaRPr>
          </a:p>
        </p:txBody>
      </p:sp>
      <p:sp>
        <p:nvSpPr>
          <p:cNvPr id="3" name="TextBox 2">
            <a:extLst>
              <a:ext uri="{FF2B5EF4-FFF2-40B4-BE49-F238E27FC236}">
                <a16:creationId xmlns:a16="http://schemas.microsoft.com/office/drawing/2014/main" id="{A970D5D9-24C5-D4E9-8364-B7BB72B8F96C}"/>
              </a:ext>
            </a:extLst>
          </p:cNvPr>
          <p:cNvSpPr txBox="1"/>
          <p:nvPr/>
        </p:nvSpPr>
        <p:spPr>
          <a:xfrm>
            <a:off x="661903" y="1258108"/>
            <a:ext cx="7215427" cy="4524315"/>
          </a:xfrm>
          <a:prstGeom prst="rect">
            <a:avLst/>
          </a:prstGeom>
          <a:noFill/>
        </p:spPr>
        <p:txBody>
          <a:bodyPr wrap="square">
            <a:spAutoFit/>
          </a:bodyPr>
          <a:lstStyle/>
          <a:p>
            <a:pPr marL="342900" indent="-342900">
              <a:buFont typeface="+mj-lt"/>
              <a:buAutoNum type="arabicPeriod"/>
            </a:pPr>
            <a:r>
              <a:rPr lang="en-US" sz="2400" b="1" dirty="0"/>
              <a:t>Bagging (Bootstrap Aggregating):</a:t>
            </a:r>
            <a:r>
              <a:rPr lang="en-US" sz="2400" dirty="0"/>
              <a:t> Aims to reduce </a:t>
            </a:r>
            <a:r>
              <a:rPr lang="en-US" sz="2400" b="1" dirty="0"/>
              <a:t>variance</a:t>
            </a:r>
            <a:r>
              <a:rPr lang="en-US" sz="2400" dirty="0"/>
              <a:t>. Excellent for complex models that are prone to overfitting (like deep decision trees). </a:t>
            </a:r>
            <a:r>
              <a:rPr lang="en-US" sz="2400" i="1" dirty="0"/>
              <a:t>Random Forest is a special type of bagging.</a:t>
            </a:r>
          </a:p>
          <a:p>
            <a:pPr marL="342900" indent="-342900">
              <a:buFont typeface="+mj-lt"/>
              <a:buAutoNum type="arabicPeriod"/>
            </a:pPr>
            <a:endParaRPr lang="en-US" sz="2400" dirty="0"/>
          </a:p>
          <a:p>
            <a:pPr marL="342900" indent="-342900">
              <a:buFont typeface="+mj-lt"/>
              <a:buAutoNum type="arabicPeriod"/>
            </a:pPr>
            <a:r>
              <a:rPr lang="en-US" sz="2400" b="1" dirty="0"/>
              <a:t>Boosting:</a:t>
            </a:r>
            <a:r>
              <a:rPr lang="en-US" sz="2400" dirty="0"/>
              <a:t> Aims to reduce </a:t>
            </a:r>
            <a:r>
              <a:rPr lang="en-US" sz="2400" b="1" dirty="0"/>
              <a:t>bias</a:t>
            </a:r>
            <a:r>
              <a:rPr lang="en-US" sz="2400" dirty="0"/>
              <a:t>. Builds models sequentially, where each new model focuses on correcting the mistakes of the previous one.</a:t>
            </a:r>
          </a:p>
          <a:p>
            <a:pPr marL="342900" indent="-342900">
              <a:buFont typeface="+mj-lt"/>
              <a:buAutoNum type="arabicPeriod"/>
            </a:pPr>
            <a:endParaRPr lang="en-US" sz="2400" dirty="0"/>
          </a:p>
          <a:p>
            <a:pPr marL="342900" indent="-342900">
              <a:buFont typeface="+mj-lt"/>
              <a:buAutoNum type="arabicPeriod"/>
            </a:pPr>
            <a:r>
              <a:rPr lang="en-US" sz="2400" b="1" dirty="0"/>
              <a:t>Stacking (Stacked Generalization):</a:t>
            </a:r>
            <a:r>
              <a:rPr lang="en-US" sz="2400" dirty="0"/>
              <a:t> Trains a "meta-model" to learn the best way to combine the predictions from several base models.</a:t>
            </a:r>
          </a:p>
        </p:txBody>
      </p:sp>
      <p:pic>
        <p:nvPicPr>
          <p:cNvPr id="4" name="Picture 3">
            <a:extLst>
              <a:ext uri="{FF2B5EF4-FFF2-40B4-BE49-F238E27FC236}">
                <a16:creationId xmlns:a16="http://schemas.microsoft.com/office/drawing/2014/main" id="{233A4C40-6E71-0608-5326-0B508AE77D31}"/>
              </a:ext>
            </a:extLst>
          </p:cNvPr>
          <p:cNvPicPr>
            <a:picLocks noChangeAspect="1"/>
          </p:cNvPicPr>
          <p:nvPr/>
        </p:nvPicPr>
        <p:blipFill>
          <a:blip r:embed="rId2"/>
          <a:stretch>
            <a:fillRect/>
          </a:stretch>
        </p:blipFill>
        <p:spPr>
          <a:xfrm>
            <a:off x="7517567" y="2156125"/>
            <a:ext cx="4505522" cy="2545750"/>
          </a:xfrm>
          <a:prstGeom prst="rect">
            <a:avLst/>
          </a:prstGeom>
        </p:spPr>
      </p:pic>
    </p:spTree>
    <p:extLst>
      <p:ext uri="{BB962C8B-B14F-4D97-AF65-F5344CB8AC3E}">
        <p14:creationId xmlns:p14="http://schemas.microsoft.com/office/powerpoint/2010/main" val="39215897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D842C-3C4F-C1A6-4FD3-27EA01BCFD2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5ED2108-0DC3-64D1-5DB8-721315380557}"/>
              </a:ext>
            </a:extLst>
          </p:cNvPr>
          <p:cNvSpPr>
            <a:spLocks noGrp="1"/>
          </p:cNvSpPr>
          <p:nvPr>
            <p:ph type="title"/>
          </p:nvPr>
        </p:nvSpPr>
        <p:spPr>
          <a:xfrm>
            <a:off x="382936" y="82446"/>
            <a:ext cx="12223791" cy="1325563"/>
          </a:xfrm>
        </p:spPr>
        <p:txBody>
          <a:bodyPr>
            <a:normAutofit/>
          </a:bodyPr>
          <a:lstStyle/>
          <a:p>
            <a:r>
              <a:rPr lang="en-IN" b="1" dirty="0">
                <a:solidFill>
                  <a:srgbClr val="002060"/>
                </a:solidFill>
              </a:rPr>
              <a:t>Deep Dive: Bagging</a:t>
            </a:r>
            <a:endParaRPr lang="en-IN" sz="4000" dirty="0">
              <a:solidFill>
                <a:srgbClr val="002060"/>
              </a:solidFill>
            </a:endParaRPr>
          </a:p>
        </p:txBody>
      </p:sp>
      <p:sp>
        <p:nvSpPr>
          <p:cNvPr id="3" name="TextBox 2">
            <a:extLst>
              <a:ext uri="{FF2B5EF4-FFF2-40B4-BE49-F238E27FC236}">
                <a16:creationId xmlns:a16="http://schemas.microsoft.com/office/drawing/2014/main" id="{E1F6BAE0-E3D6-51C9-FD7A-3B0960598EC9}"/>
              </a:ext>
            </a:extLst>
          </p:cNvPr>
          <p:cNvSpPr txBox="1"/>
          <p:nvPr/>
        </p:nvSpPr>
        <p:spPr>
          <a:xfrm>
            <a:off x="676893" y="1183157"/>
            <a:ext cx="7028051" cy="5262979"/>
          </a:xfrm>
          <a:prstGeom prst="rect">
            <a:avLst/>
          </a:prstGeom>
          <a:noFill/>
        </p:spPr>
        <p:txBody>
          <a:bodyPr wrap="square">
            <a:spAutoFit/>
          </a:bodyPr>
          <a:lstStyle/>
          <a:p>
            <a:r>
              <a:rPr lang="en-US" sz="2400" b="1" dirty="0"/>
              <a:t>Concept:</a:t>
            </a:r>
            <a:r>
              <a:rPr lang="en-US" sz="2400" dirty="0"/>
              <a:t> Bagging involves creating multiple copies of the training dataset using </a:t>
            </a:r>
            <a:r>
              <a:rPr lang="en-US" sz="2400" b="1" dirty="0"/>
              <a:t>bootstrapping</a:t>
            </a:r>
            <a:r>
              <a:rPr lang="en-US" sz="2400" dirty="0"/>
              <a:t> (sampling with replacement).</a:t>
            </a:r>
          </a:p>
          <a:p>
            <a:r>
              <a:rPr lang="en-US" sz="2400" b="1" dirty="0"/>
              <a:t>The Process:</a:t>
            </a:r>
            <a:endParaRPr lang="en-US" sz="2400" dirty="0"/>
          </a:p>
          <a:p>
            <a:pPr marL="800100" lvl="1" indent="-342900">
              <a:buFont typeface="Arial" panose="020B0604020202020204" pitchFamily="34" charset="0"/>
              <a:buChar char="•"/>
            </a:pPr>
            <a:r>
              <a:rPr lang="en-US" sz="2400" dirty="0"/>
              <a:t>Create n different bootstrap samples from your original dataset.</a:t>
            </a:r>
          </a:p>
          <a:p>
            <a:pPr marL="800100" lvl="1" indent="-342900">
              <a:buFont typeface="Arial" panose="020B0604020202020204" pitchFamily="34" charset="0"/>
              <a:buChar char="•"/>
            </a:pPr>
            <a:r>
              <a:rPr lang="en-US" sz="2400" dirty="0"/>
              <a:t>Train n separate models, one on each bootstrap sample.</a:t>
            </a:r>
          </a:p>
          <a:p>
            <a:pPr marL="800100" lvl="1" indent="-342900">
              <a:buFont typeface="Arial" panose="020B0604020202020204" pitchFamily="34" charset="0"/>
              <a:buChar char="•"/>
            </a:pPr>
            <a:r>
              <a:rPr lang="en-US" sz="2400" dirty="0"/>
              <a:t>For a new data point, get a prediction from all n models.</a:t>
            </a:r>
          </a:p>
          <a:p>
            <a:pPr marL="800100" lvl="1" indent="-342900">
              <a:buFont typeface="Arial" panose="020B0604020202020204" pitchFamily="34" charset="0"/>
              <a:buChar char="•"/>
            </a:pPr>
            <a:r>
              <a:rPr lang="en-US" sz="2400" b="1" dirty="0"/>
              <a:t>Aggregate</a:t>
            </a:r>
            <a:r>
              <a:rPr lang="en-US" sz="2400" dirty="0"/>
              <a:t> the predictions: by averaging (for regression) or majority vote (for classification).</a:t>
            </a:r>
          </a:p>
          <a:p>
            <a:r>
              <a:rPr lang="en-US" sz="2400" b="1" dirty="0"/>
              <a:t>Why it's "Spatial":</a:t>
            </a:r>
            <a:r>
              <a:rPr lang="en-US" sz="2400" dirty="0"/>
              <a:t> We apply this to our spatial models, using datasets rich with spatial features.</a:t>
            </a:r>
          </a:p>
        </p:txBody>
      </p:sp>
      <p:pic>
        <p:nvPicPr>
          <p:cNvPr id="4" name="Picture 3">
            <a:extLst>
              <a:ext uri="{FF2B5EF4-FFF2-40B4-BE49-F238E27FC236}">
                <a16:creationId xmlns:a16="http://schemas.microsoft.com/office/drawing/2014/main" id="{2533077F-CFCA-FDAE-CFAB-4294B1F461C8}"/>
              </a:ext>
            </a:extLst>
          </p:cNvPr>
          <p:cNvPicPr>
            <a:picLocks noChangeAspect="1"/>
          </p:cNvPicPr>
          <p:nvPr/>
        </p:nvPicPr>
        <p:blipFill>
          <a:blip r:embed="rId2"/>
          <a:stretch>
            <a:fillRect/>
          </a:stretch>
        </p:blipFill>
        <p:spPr>
          <a:xfrm>
            <a:off x="7780879" y="2057471"/>
            <a:ext cx="4148244" cy="2743058"/>
          </a:xfrm>
          <a:prstGeom prst="rect">
            <a:avLst/>
          </a:prstGeom>
        </p:spPr>
      </p:pic>
    </p:spTree>
    <p:extLst>
      <p:ext uri="{BB962C8B-B14F-4D97-AF65-F5344CB8AC3E}">
        <p14:creationId xmlns:p14="http://schemas.microsoft.com/office/powerpoint/2010/main" val="22621445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D1763-AA9A-8AFA-E09B-1EA08E56DE7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3C63C1A-2977-6392-D7E7-BAE944546B10}"/>
              </a:ext>
            </a:extLst>
          </p:cNvPr>
          <p:cNvSpPr>
            <a:spLocks noGrp="1"/>
          </p:cNvSpPr>
          <p:nvPr>
            <p:ph type="title"/>
          </p:nvPr>
        </p:nvSpPr>
        <p:spPr>
          <a:xfrm>
            <a:off x="382936" y="82446"/>
            <a:ext cx="12223791" cy="1325563"/>
          </a:xfrm>
        </p:spPr>
        <p:txBody>
          <a:bodyPr>
            <a:normAutofit/>
          </a:bodyPr>
          <a:lstStyle/>
          <a:p>
            <a:r>
              <a:rPr lang="en-US" b="1" dirty="0">
                <a:solidFill>
                  <a:srgbClr val="002060"/>
                </a:solidFill>
              </a:rPr>
              <a:t>Application of Bagging: Soil Stability Classification</a:t>
            </a:r>
            <a:endParaRPr lang="en-IN" sz="4000" dirty="0">
              <a:solidFill>
                <a:srgbClr val="002060"/>
              </a:solidFill>
            </a:endParaRPr>
          </a:p>
        </p:txBody>
      </p:sp>
      <p:sp>
        <p:nvSpPr>
          <p:cNvPr id="3" name="TextBox 2">
            <a:extLst>
              <a:ext uri="{FF2B5EF4-FFF2-40B4-BE49-F238E27FC236}">
                <a16:creationId xmlns:a16="http://schemas.microsoft.com/office/drawing/2014/main" id="{00BC69D3-7DD1-B2E7-DFBA-85B73DF2CB76}"/>
              </a:ext>
            </a:extLst>
          </p:cNvPr>
          <p:cNvSpPr txBox="1"/>
          <p:nvPr/>
        </p:nvSpPr>
        <p:spPr>
          <a:xfrm>
            <a:off x="714368" y="1288088"/>
            <a:ext cx="7028051" cy="4893647"/>
          </a:xfrm>
          <a:prstGeom prst="rect">
            <a:avLst/>
          </a:prstGeom>
          <a:noFill/>
        </p:spPr>
        <p:txBody>
          <a:bodyPr wrap="square">
            <a:spAutoFit/>
          </a:bodyPr>
          <a:lstStyle/>
          <a:p>
            <a:pPr marL="342900" indent="-342900">
              <a:buFont typeface="Arial" panose="020B0604020202020204" pitchFamily="34" charset="0"/>
              <a:buChar char="•"/>
            </a:pPr>
            <a:r>
              <a:rPr lang="en-US" sz="2400" b="1" dirty="0"/>
              <a:t>Geo-Informatics Data:</a:t>
            </a:r>
            <a:r>
              <a:rPr lang="en-US" sz="2400" dirty="0"/>
              <a:t> A dataset of soil sample locations with attributes like </a:t>
            </a:r>
            <a:r>
              <a:rPr lang="en-US" sz="2400" dirty="0" err="1"/>
              <a:t>clay_content</a:t>
            </a:r>
            <a:r>
              <a:rPr lang="en-US" sz="2400" dirty="0"/>
              <a:t>, </a:t>
            </a:r>
            <a:r>
              <a:rPr lang="en-US" sz="2400" dirty="0" err="1"/>
              <a:t>organic_matter</a:t>
            </a:r>
            <a:r>
              <a:rPr lang="en-US" sz="2400" dirty="0"/>
              <a:t>, slope, and </a:t>
            </a:r>
            <a:r>
              <a:rPr lang="en-US" sz="2400" dirty="0" err="1"/>
              <a:t>soil_moisture</a:t>
            </a:r>
            <a:r>
              <a:rPr lang="en-US" sz="2400" dirty="0"/>
              <a:t> (from a SAR image). The task is to classify each location as 'Stable' or 'Prone to Landslide'.</a:t>
            </a:r>
          </a:p>
          <a:p>
            <a:pPr marL="342900" indent="-342900">
              <a:buFont typeface="Arial" panose="020B0604020202020204" pitchFamily="34" charset="0"/>
              <a:buChar char="•"/>
            </a:pPr>
            <a:r>
              <a:rPr lang="en-US" sz="2400" b="1" dirty="0"/>
              <a:t>Method:</a:t>
            </a:r>
            <a:r>
              <a:rPr lang="en-US" sz="2400" dirty="0"/>
              <a:t> We can train a bagged ensemble of 50 deep decision tree models. Each tree is trained on a different bootstrap sample of the soil data.</a:t>
            </a:r>
          </a:p>
          <a:p>
            <a:pPr marL="342900" indent="-342900">
              <a:buFont typeface="Arial" panose="020B0604020202020204" pitchFamily="34" charset="0"/>
              <a:buChar char="•"/>
            </a:pPr>
            <a:r>
              <a:rPr lang="en-US" sz="2400" b="1" dirty="0"/>
              <a:t>Benefit:</a:t>
            </a:r>
            <a:r>
              <a:rPr lang="en-US" sz="2400" dirty="0"/>
              <a:t> A single deep decision tree might overfit to noise in the data. The bagged ensemble averages out these idiosyncrasies, resulting in a more stable and reliable prediction map of landslide risk.</a:t>
            </a:r>
          </a:p>
        </p:txBody>
      </p:sp>
      <p:pic>
        <p:nvPicPr>
          <p:cNvPr id="6" name="Picture 5">
            <a:extLst>
              <a:ext uri="{FF2B5EF4-FFF2-40B4-BE49-F238E27FC236}">
                <a16:creationId xmlns:a16="http://schemas.microsoft.com/office/drawing/2014/main" id="{15FB64F9-18B1-6B16-B367-20981BB65AF7}"/>
              </a:ext>
            </a:extLst>
          </p:cNvPr>
          <p:cNvPicPr>
            <a:picLocks noChangeAspect="1"/>
          </p:cNvPicPr>
          <p:nvPr/>
        </p:nvPicPr>
        <p:blipFill>
          <a:blip r:embed="rId2"/>
          <a:stretch>
            <a:fillRect/>
          </a:stretch>
        </p:blipFill>
        <p:spPr>
          <a:xfrm>
            <a:off x="7661677" y="1721457"/>
            <a:ext cx="4465672" cy="3495398"/>
          </a:xfrm>
          <a:prstGeom prst="rect">
            <a:avLst/>
          </a:prstGeom>
        </p:spPr>
      </p:pic>
    </p:spTree>
    <p:extLst>
      <p:ext uri="{BB962C8B-B14F-4D97-AF65-F5344CB8AC3E}">
        <p14:creationId xmlns:p14="http://schemas.microsoft.com/office/powerpoint/2010/main" val="41336608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DA4C1-7182-EE89-8CC2-B5D3170A07B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1E183DA-CF9A-68C5-FC02-D929247BEE94}"/>
              </a:ext>
            </a:extLst>
          </p:cNvPr>
          <p:cNvSpPr>
            <a:spLocks noGrp="1"/>
          </p:cNvSpPr>
          <p:nvPr>
            <p:ph type="title"/>
          </p:nvPr>
        </p:nvSpPr>
        <p:spPr>
          <a:xfrm>
            <a:off x="382936" y="82446"/>
            <a:ext cx="12223791" cy="1325563"/>
          </a:xfrm>
        </p:spPr>
        <p:txBody>
          <a:bodyPr>
            <a:normAutofit/>
          </a:bodyPr>
          <a:lstStyle/>
          <a:p>
            <a:r>
              <a:rPr lang="en-IN" b="1" dirty="0">
                <a:solidFill>
                  <a:srgbClr val="002060"/>
                </a:solidFill>
              </a:rPr>
              <a:t>Deep Dive: Boosting</a:t>
            </a:r>
            <a:endParaRPr lang="en-IN" sz="4000" dirty="0">
              <a:solidFill>
                <a:srgbClr val="002060"/>
              </a:solidFill>
            </a:endParaRPr>
          </a:p>
        </p:txBody>
      </p:sp>
      <p:sp>
        <p:nvSpPr>
          <p:cNvPr id="3" name="TextBox 2">
            <a:extLst>
              <a:ext uri="{FF2B5EF4-FFF2-40B4-BE49-F238E27FC236}">
                <a16:creationId xmlns:a16="http://schemas.microsoft.com/office/drawing/2014/main" id="{DC5FDB0D-E31C-F6F6-4DE7-2E729A58FD50}"/>
              </a:ext>
            </a:extLst>
          </p:cNvPr>
          <p:cNvSpPr txBox="1"/>
          <p:nvPr/>
        </p:nvSpPr>
        <p:spPr>
          <a:xfrm>
            <a:off x="759338" y="1348049"/>
            <a:ext cx="10483284" cy="4524315"/>
          </a:xfrm>
          <a:prstGeom prst="rect">
            <a:avLst/>
          </a:prstGeom>
          <a:noFill/>
        </p:spPr>
        <p:txBody>
          <a:bodyPr wrap="square">
            <a:spAutoFit/>
          </a:bodyPr>
          <a:lstStyle/>
          <a:p>
            <a:r>
              <a:rPr lang="en-US" sz="2400" b="1" dirty="0"/>
              <a:t>Concept:</a:t>
            </a:r>
            <a:r>
              <a:rPr lang="en-US" sz="2400" dirty="0"/>
              <a:t> Boosting builds a sequence of models, where each model is a "weak learner" (only slightly better than random chance). Each subsequent model pays more attention to the data points that the previous models misclassified.</a:t>
            </a:r>
          </a:p>
          <a:p>
            <a:endParaRPr lang="en-US" sz="2400" dirty="0"/>
          </a:p>
          <a:p>
            <a:r>
              <a:rPr lang="en-US" sz="2400" b="1" dirty="0"/>
              <a:t>The Process (Conceptual):</a:t>
            </a:r>
            <a:endParaRPr lang="en-US" sz="2400" dirty="0"/>
          </a:p>
          <a:p>
            <a:pPr marL="800100" lvl="1" indent="-342900">
              <a:buFont typeface="Arial" panose="020B0604020202020204" pitchFamily="34" charset="0"/>
              <a:buChar char="•"/>
            </a:pPr>
            <a:r>
              <a:rPr lang="en-US" sz="2400" dirty="0"/>
              <a:t>Train a simple model (Model 1) on the data.</a:t>
            </a:r>
          </a:p>
          <a:p>
            <a:pPr marL="800100" lvl="1" indent="-342900">
              <a:buFont typeface="Arial" panose="020B0604020202020204" pitchFamily="34" charset="0"/>
              <a:buChar char="•"/>
            </a:pPr>
            <a:r>
              <a:rPr lang="en-US" sz="2400" dirty="0"/>
              <a:t>Identify which data points Model 1 got wrong. Increase their "weight" or importance.</a:t>
            </a:r>
          </a:p>
          <a:p>
            <a:pPr marL="800100" lvl="1" indent="-342900">
              <a:buFont typeface="Arial" panose="020B0604020202020204" pitchFamily="34" charset="0"/>
              <a:buChar char="•"/>
            </a:pPr>
            <a:r>
              <a:rPr lang="en-US" sz="2400" dirty="0"/>
              <a:t>Train Model 2, forcing it to focus on the high-weight (previously wrong) points.</a:t>
            </a:r>
          </a:p>
          <a:p>
            <a:pPr marL="800100" lvl="1" indent="-342900">
              <a:buFont typeface="Arial" panose="020B0604020202020204" pitchFamily="34" charset="0"/>
              <a:buChar char="•"/>
            </a:pPr>
            <a:r>
              <a:rPr lang="en-US" sz="2400" dirty="0"/>
              <a:t>Repeat, creating a sequence of models that are experts on the hardest cases.</a:t>
            </a:r>
          </a:p>
          <a:p>
            <a:pPr marL="800100" lvl="1" indent="-342900">
              <a:buFont typeface="Arial" panose="020B0604020202020204" pitchFamily="34" charset="0"/>
              <a:buChar char="•"/>
            </a:pPr>
            <a:r>
              <a:rPr lang="en-US" sz="2400" dirty="0"/>
              <a:t>The final prediction is a weighted average of all models.</a:t>
            </a:r>
          </a:p>
        </p:txBody>
      </p:sp>
    </p:spTree>
    <p:extLst>
      <p:ext uri="{BB962C8B-B14F-4D97-AF65-F5344CB8AC3E}">
        <p14:creationId xmlns:p14="http://schemas.microsoft.com/office/powerpoint/2010/main" val="40913912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61C6C-FDBD-AF1F-ACC6-D997AD8472A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2CDCC6C-5C10-1647-F77D-238248D1B66E}"/>
              </a:ext>
            </a:extLst>
          </p:cNvPr>
          <p:cNvSpPr>
            <a:spLocks noGrp="1"/>
          </p:cNvSpPr>
          <p:nvPr>
            <p:ph type="title"/>
          </p:nvPr>
        </p:nvSpPr>
        <p:spPr>
          <a:xfrm>
            <a:off x="382936" y="82446"/>
            <a:ext cx="12223791" cy="1325563"/>
          </a:xfrm>
        </p:spPr>
        <p:txBody>
          <a:bodyPr>
            <a:normAutofit/>
          </a:bodyPr>
          <a:lstStyle/>
          <a:p>
            <a:r>
              <a:rPr lang="en-IN" b="1" dirty="0">
                <a:solidFill>
                  <a:srgbClr val="002060"/>
                </a:solidFill>
              </a:rPr>
              <a:t>Gradient Boosting and </a:t>
            </a:r>
            <a:r>
              <a:rPr lang="en-IN" b="1" dirty="0" err="1">
                <a:solidFill>
                  <a:srgbClr val="002060"/>
                </a:solidFill>
              </a:rPr>
              <a:t>XGBoost</a:t>
            </a:r>
            <a:endParaRPr lang="en-IN" sz="4000" dirty="0">
              <a:solidFill>
                <a:srgbClr val="002060"/>
              </a:solidFill>
            </a:endParaRPr>
          </a:p>
        </p:txBody>
      </p:sp>
      <p:sp>
        <p:nvSpPr>
          <p:cNvPr id="3" name="TextBox 2">
            <a:extLst>
              <a:ext uri="{FF2B5EF4-FFF2-40B4-BE49-F238E27FC236}">
                <a16:creationId xmlns:a16="http://schemas.microsoft.com/office/drawing/2014/main" id="{EF99FE30-8AA1-9105-1B84-DBCE4D8A58F4}"/>
              </a:ext>
            </a:extLst>
          </p:cNvPr>
          <p:cNvSpPr txBox="1"/>
          <p:nvPr/>
        </p:nvSpPr>
        <p:spPr>
          <a:xfrm>
            <a:off x="529630" y="1232472"/>
            <a:ext cx="7252904" cy="4893647"/>
          </a:xfrm>
          <a:prstGeom prst="rect">
            <a:avLst/>
          </a:prstGeom>
          <a:noFill/>
        </p:spPr>
        <p:txBody>
          <a:bodyPr wrap="square">
            <a:spAutoFit/>
          </a:bodyPr>
          <a:lstStyle/>
          <a:p>
            <a:pPr marL="285750" indent="-285750">
              <a:buFont typeface="Arial" panose="020B0604020202020204" pitchFamily="34" charset="0"/>
              <a:buChar char="•"/>
            </a:pPr>
            <a:r>
              <a:rPr lang="en-US" sz="2400" b="1" dirty="0"/>
              <a:t>Gradient Boosting:</a:t>
            </a:r>
            <a:r>
              <a:rPr lang="en-US" sz="2400" dirty="0"/>
              <a:t> A modern, powerful implementation of the boosting idea. Instead of just re-weighting points, each new model is trained to predict the </a:t>
            </a:r>
            <a:r>
              <a:rPr lang="en-US" sz="2400" b="1" dirty="0"/>
              <a:t>residual errors</a:t>
            </a:r>
            <a:r>
              <a:rPr lang="en-US" sz="2400" dirty="0"/>
              <a:t> of the previous ensemble.</a:t>
            </a:r>
          </a:p>
          <a:p>
            <a:pPr marL="285750" indent="-285750">
              <a:buFont typeface="Arial" panose="020B0604020202020204" pitchFamily="34" charset="0"/>
              <a:buChar char="•"/>
            </a:pPr>
            <a:r>
              <a:rPr lang="en-US" sz="2400" b="1" dirty="0" err="1"/>
              <a:t>XGBoost</a:t>
            </a:r>
            <a:r>
              <a:rPr lang="en-US" sz="2400" b="1" dirty="0"/>
              <a:t> (Extreme Gradient Boosting):</a:t>
            </a:r>
            <a:r>
              <a:rPr lang="en-US" sz="2400" dirty="0"/>
              <a:t> A highly optimized, scalable, and popular library for gradient boosting. It is famous for winning data science competitions and is extremely powerful for tabular spatial data.</a:t>
            </a:r>
          </a:p>
          <a:p>
            <a:pPr marL="285750" indent="-285750">
              <a:buFont typeface="Arial" panose="020B0604020202020204" pitchFamily="34" charset="0"/>
              <a:buChar char="•"/>
            </a:pPr>
            <a:r>
              <a:rPr lang="en-US" sz="2400" b="1" dirty="0"/>
              <a:t>Why it's important:</a:t>
            </a:r>
            <a:r>
              <a:rPr lang="en-US" sz="2400" dirty="0"/>
              <a:t> For many non-image spatial problems (like predicting property value from tabular features), </a:t>
            </a:r>
            <a:r>
              <a:rPr lang="en-US" sz="2400" dirty="0" err="1"/>
              <a:t>XGBoost</a:t>
            </a:r>
            <a:r>
              <a:rPr lang="en-US" sz="2400" dirty="0"/>
              <a:t> is often the highest-performing model available.</a:t>
            </a:r>
          </a:p>
        </p:txBody>
      </p:sp>
      <p:pic>
        <p:nvPicPr>
          <p:cNvPr id="4" name="Picture 3">
            <a:extLst>
              <a:ext uri="{FF2B5EF4-FFF2-40B4-BE49-F238E27FC236}">
                <a16:creationId xmlns:a16="http://schemas.microsoft.com/office/drawing/2014/main" id="{D7AF7BE1-44DB-18E4-8B09-31AEF76B2846}"/>
              </a:ext>
            </a:extLst>
          </p:cNvPr>
          <p:cNvPicPr>
            <a:picLocks noChangeAspect="1"/>
          </p:cNvPicPr>
          <p:nvPr/>
        </p:nvPicPr>
        <p:blipFill>
          <a:blip r:embed="rId2"/>
          <a:stretch>
            <a:fillRect/>
          </a:stretch>
        </p:blipFill>
        <p:spPr>
          <a:xfrm>
            <a:off x="7782534" y="1310574"/>
            <a:ext cx="4064006" cy="4640007"/>
          </a:xfrm>
          <a:prstGeom prst="rect">
            <a:avLst/>
          </a:prstGeom>
        </p:spPr>
      </p:pic>
    </p:spTree>
    <p:extLst>
      <p:ext uri="{BB962C8B-B14F-4D97-AF65-F5344CB8AC3E}">
        <p14:creationId xmlns:p14="http://schemas.microsoft.com/office/powerpoint/2010/main" val="23913635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0F7FD-A852-5A23-5343-8F0AE9F354C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D8B4D42-73E0-7505-B84B-8C8DD670DD53}"/>
              </a:ext>
            </a:extLst>
          </p:cNvPr>
          <p:cNvSpPr>
            <a:spLocks noGrp="1"/>
          </p:cNvSpPr>
          <p:nvPr>
            <p:ph type="title"/>
          </p:nvPr>
        </p:nvSpPr>
        <p:spPr>
          <a:xfrm>
            <a:off x="382936" y="104931"/>
            <a:ext cx="12223791" cy="1325563"/>
          </a:xfrm>
        </p:spPr>
        <p:txBody>
          <a:bodyPr>
            <a:normAutofit/>
          </a:bodyPr>
          <a:lstStyle/>
          <a:p>
            <a:r>
              <a:rPr lang="en-US" sz="4000" b="1" dirty="0">
                <a:solidFill>
                  <a:srgbClr val="002060"/>
                </a:solidFill>
              </a:rPr>
              <a:t>Application of Boosting: Flood Susceptibility Mapping</a:t>
            </a:r>
            <a:endParaRPr lang="en-IN" sz="3600" dirty="0">
              <a:solidFill>
                <a:srgbClr val="002060"/>
              </a:solidFill>
            </a:endParaRPr>
          </a:p>
        </p:txBody>
      </p:sp>
      <p:sp>
        <p:nvSpPr>
          <p:cNvPr id="3" name="TextBox 2">
            <a:extLst>
              <a:ext uri="{FF2B5EF4-FFF2-40B4-BE49-F238E27FC236}">
                <a16:creationId xmlns:a16="http://schemas.microsoft.com/office/drawing/2014/main" id="{0F78E69E-84FD-0882-4799-BB6B3481A98B}"/>
              </a:ext>
            </a:extLst>
          </p:cNvPr>
          <p:cNvSpPr txBox="1"/>
          <p:nvPr/>
        </p:nvSpPr>
        <p:spPr>
          <a:xfrm>
            <a:off x="558302" y="1610378"/>
            <a:ext cx="11075395" cy="4154984"/>
          </a:xfrm>
          <a:prstGeom prst="rect">
            <a:avLst/>
          </a:prstGeom>
          <a:noFill/>
        </p:spPr>
        <p:txBody>
          <a:bodyPr wrap="square">
            <a:spAutoFit/>
          </a:bodyPr>
          <a:lstStyle/>
          <a:p>
            <a:pPr marL="342900" indent="-342900">
              <a:buFont typeface="Arial" panose="020B0604020202020204" pitchFamily="34" charset="0"/>
              <a:buChar char="•"/>
            </a:pPr>
            <a:r>
              <a:rPr lang="en-US" sz="2400" b="1" dirty="0"/>
              <a:t>Geo-Informatics Data:</a:t>
            </a:r>
            <a:r>
              <a:rPr lang="en-US" sz="2400" dirty="0"/>
              <a:t> A dataset of locations, some of which are known to have flooded ('Flooded'=1, 'Not Flooded'=0). Features include elevation, slope, </a:t>
            </a:r>
            <a:r>
              <a:rPr lang="en-US" sz="2400" dirty="0" err="1"/>
              <a:t>distance_to_river</a:t>
            </a:r>
            <a:r>
              <a:rPr lang="en-US" sz="2400" dirty="0"/>
              <a:t>, </a:t>
            </a:r>
            <a:r>
              <a:rPr lang="en-US" sz="2400" dirty="0" err="1"/>
              <a:t>soil_permeability</a:t>
            </a:r>
            <a:r>
              <a:rPr lang="en-US" sz="2400" dirty="0"/>
              <a:t>, and </a:t>
            </a:r>
            <a:r>
              <a:rPr lang="en-US" sz="2400" dirty="0" err="1"/>
              <a:t>land_use_class</a:t>
            </a:r>
            <a:r>
              <a:rPr lang="en-US" sz="2400" dirty="0"/>
              <a:t>.</a:t>
            </a:r>
          </a:p>
          <a:p>
            <a:endParaRPr lang="en-US" sz="2400" dirty="0"/>
          </a:p>
          <a:p>
            <a:pPr marL="342900" indent="-342900">
              <a:buFont typeface="Arial" panose="020B0604020202020204" pitchFamily="34" charset="0"/>
              <a:buChar char="•"/>
            </a:pPr>
            <a:r>
              <a:rPr lang="en-US" sz="2400" b="1" dirty="0"/>
              <a:t>Method:</a:t>
            </a:r>
            <a:r>
              <a:rPr lang="en-US" sz="2400" dirty="0"/>
              <a:t> Use an </a:t>
            </a:r>
            <a:r>
              <a:rPr lang="en-US" sz="2400" dirty="0" err="1"/>
              <a:t>XGBoost</a:t>
            </a:r>
            <a:r>
              <a:rPr lang="en-US" sz="2400" dirty="0"/>
              <a:t> classifier. The model will sequentially build decision trees. Early trees might learn the obvious rule (elevation is low). Later trees will focus on the difficult cases: low-elevation areas that </a:t>
            </a:r>
            <a:r>
              <a:rPr lang="en-US" sz="2400" i="1" dirty="0"/>
              <a:t>didn't</a:t>
            </a:r>
            <a:r>
              <a:rPr lang="en-US" sz="2400" dirty="0"/>
              <a:t> flood, or high-elevation areas that </a:t>
            </a:r>
            <a:r>
              <a:rPr lang="en-US" sz="2400" i="1" dirty="0"/>
              <a:t>did</a:t>
            </a:r>
            <a:r>
              <a:rPr lang="en-US" sz="2400" dirty="0"/>
              <a:t> (e.g., due to poor drainage).</a:t>
            </a:r>
          </a:p>
          <a:p>
            <a:endParaRPr lang="en-US" sz="2400" dirty="0"/>
          </a:p>
          <a:p>
            <a:pPr marL="342900" indent="-342900">
              <a:buFont typeface="Arial" panose="020B0604020202020204" pitchFamily="34" charset="0"/>
              <a:buChar char="•"/>
            </a:pPr>
            <a:r>
              <a:rPr lang="en-US" sz="2400" b="1" dirty="0"/>
              <a:t>Benefit:</a:t>
            </a:r>
            <a:r>
              <a:rPr lang="en-US" sz="2400" dirty="0"/>
              <a:t> Boosting excels at finding the complex, non-linear interactions between variables that determine flood risk.</a:t>
            </a:r>
          </a:p>
        </p:txBody>
      </p:sp>
    </p:spTree>
    <p:extLst>
      <p:ext uri="{BB962C8B-B14F-4D97-AF65-F5344CB8AC3E}">
        <p14:creationId xmlns:p14="http://schemas.microsoft.com/office/powerpoint/2010/main" val="14684230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BC67A6-3A0E-6D82-4EB8-D7A28A04C60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97D1D9B-B6E4-83C2-898F-B482F7EBC681}"/>
              </a:ext>
            </a:extLst>
          </p:cNvPr>
          <p:cNvSpPr>
            <a:spLocks noGrp="1"/>
          </p:cNvSpPr>
          <p:nvPr>
            <p:ph type="title"/>
          </p:nvPr>
        </p:nvSpPr>
        <p:spPr>
          <a:xfrm>
            <a:off x="382936" y="104931"/>
            <a:ext cx="12223791" cy="1325563"/>
          </a:xfrm>
        </p:spPr>
        <p:txBody>
          <a:bodyPr>
            <a:normAutofit/>
          </a:bodyPr>
          <a:lstStyle/>
          <a:p>
            <a:r>
              <a:rPr lang="en-IN" b="1" dirty="0">
                <a:solidFill>
                  <a:srgbClr val="002060"/>
                </a:solidFill>
              </a:rPr>
              <a:t> Deep Dive: Stacking</a:t>
            </a:r>
            <a:endParaRPr lang="en-IN" sz="3600" dirty="0">
              <a:solidFill>
                <a:srgbClr val="002060"/>
              </a:solidFill>
            </a:endParaRPr>
          </a:p>
        </p:txBody>
      </p:sp>
      <p:sp>
        <p:nvSpPr>
          <p:cNvPr id="3" name="TextBox 2">
            <a:extLst>
              <a:ext uri="{FF2B5EF4-FFF2-40B4-BE49-F238E27FC236}">
                <a16:creationId xmlns:a16="http://schemas.microsoft.com/office/drawing/2014/main" id="{1AF63A6F-D782-8587-3D10-C1699E7B0CCD}"/>
              </a:ext>
            </a:extLst>
          </p:cNvPr>
          <p:cNvSpPr txBox="1"/>
          <p:nvPr/>
        </p:nvSpPr>
        <p:spPr>
          <a:xfrm>
            <a:off x="630170" y="1213136"/>
            <a:ext cx="10931659" cy="4893647"/>
          </a:xfrm>
          <a:prstGeom prst="rect">
            <a:avLst/>
          </a:prstGeom>
          <a:noFill/>
        </p:spPr>
        <p:txBody>
          <a:bodyPr wrap="square">
            <a:spAutoFit/>
          </a:bodyPr>
          <a:lstStyle/>
          <a:p>
            <a:r>
              <a:rPr lang="en-US" sz="2400" b="1" dirty="0"/>
              <a:t>Concept:</a:t>
            </a:r>
            <a:r>
              <a:rPr lang="en-US" sz="2400" dirty="0"/>
              <a:t> Stacking (Stacked Generalization) is an ensemble technique that uses a new model (the "meta-learner") to learn how to best combine the predictions from a set of base models.</a:t>
            </a:r>
          </a:p>
          <a:p>
            <a:endParaRPr lang="en-US" sz="2400" dirty="0"/>
          </a:p>
          <a:p>
            <a:r>
              <a:rPr lang="en-US" sz="2400" b="1" dirty="0"/>
              <a:t>The Process (for Classification):</a:t>
            </a:r>
            <a:endParaRPr lang="en-US" sz="2400" dirty="0"/>
          </a:p>
          <a:p>
            <a:pPr marL="800100" lvl="1" indent="-342900">
              <a:buFont typeface="Arial" panose="020B0604020202020204" pitchFamily="34" charset="0"/>
              <a:buChar char="•"/>
            </a:pPr>
            <a:r>
              <a:rPr lang="en-US" sz="2400" b="1" dirty="0"/>
              <a:t>Split Data:</a:t>
            </a:r>
            <a:r>
              <a:rPr lang="en-US" sz="2400" dirty="0"/>
              <a:t> Split the training data into folds (like in cross-validation).</a:t>
            </a:r>
          </a:p>
          <a:p>
            <a:pPr marL="800100" lvl="1" indent="-342900">
              <a:buFont typeface="Arial" panose="020B0604020202020204" pitchFamily="34" charset="0"/>
              <a:buChar char="•"/>
            </a:pPr>
            <a:r>
              <a:rPr lang="en-US" sz="2400" b="1" dirty="0"/>
              <a:t>Train Base Models:</a:t>
            </a:r>
            <a:r>
              <a:rPr lang="en-US" sz="2400" dirty="0"/>
              <a:t> Train several different base models (e.g., a CNN, a Random Forest, an SVM) on the folds.</a:t>
            </a:r>
          </a:p>
          <a:p>
            <a:pPr marL="800100" lvl="1" indent="-342900">
              <a:buFont typeface="Arial" panose="020B0604020202020204" pitchFamily="34" charset="0"/>
              <a:buChar char="•"/>
            </a:pPr>
            <a:r>
              <a:rPr lang="en-US" sz="2400" b="1" dirty="0"/>
              <a:t>Create a New Dataset:</a:t>
            </a:r>
            <a:r>
              <a:rPr lang="en-US" sz="2400" dirty="0"/>
              <a:t> Generate predictions from these base models. These predictions now become the </a:t>
            </a:r>
            <a:r>
              <a:rPr lang="en-US" sz="2400" i="1" dirty="0"/>
              <a:t>input features</a:t>
            </a:r>
            <a:r>
              <a:rPr lang="en-US" sz="2400" dirty="0"/>
              <a:t> for our new dataset.</a:t>
            </a:r>
          </a:p>
          <a:p>
            <a:pPr marL="800100" lvl="1" indent="-342900">
              <a:buFont typeface="Arial" panose="020B0604020202020204" pitchFamily="34" charset="0"/>
              <a:buChar char="•"/>
            </a:pPr>
            <a:r>
              <a:rPr lang="en-US" sz="2400" b="1" dirty="0"/>
              <a:t>Train Meta-Learner:</a:t>
            </a:r>
            <a:r>
              <a:rPr lang="en-US" sz="2400" dirty="0"/>
              <a:t> Train a final, simple model (e.g., Logistic Regression) on this new dataset. This meta-learner's job is to figure out which base models to trust and how to combine their outputs.</a:t>
            </a:r>
          </a:p>
        </p:txBody>
      </p:sp>
    </p:spTree>
    <p:extLst>
      <p:ext uri="{BB962C8B-B14F-4D97-AF65-F5344CB8AC3E}">
        <p14:creationId xmlns:p14="http://schemas.microsoft.com/office/powerpoint/2010/main" val="19017199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E07B5-C8D9-34A3-6222-1B3DFC48F96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62B7362-8CD6-781A-FEA0-03572E60E6A0}"/>
              </a:ext>
            </a:extLst>
          </p:cNvPr>
          <p:cNvSpPr>
            <a:spLocks noGrp="1"/>
          </p:cNvSpPr>
          <p:nvPr>
            <p:ph type="title"/>
          </p:nvPr>
        </p:nvSpPr>
        <p:spPr>
          <a:xfrm>
            <a:off x="382936" y="104931"/>
            <a:ext cx="12223791" cy="1325563"/>
          </a:xfrm>
        </p:spPr>
        <p:txBody>
          <a:bodyPr>
            <a:normAutofit/>
          </a:bodyPr>
          <a:lstStyle/>
          <a:p>
            <a:r>
              <a:rPr lang="en-US" b="1" dirty="0">
                <a:solidFill>
                  <a:srgbClr val="002060"/>
                </a:solidFill>
              </a:rPr>
              <a:t>Why Stacking is Powerful for Spatial Data</a:t>
            </a:r>
            <a:endParaRPr lang="en-IN" sz="3600" dirty="0">
              <a:solidFill>
                <a:srgbClr val="002060"/>
              </a:solidFill>
            </a:endParaRPr>
          </a:p>
        </p:txBody>
      </p:sp>
      <p:sp>
        <p:nvSpPr>
          <p:cNvPr id="3" name="TextBox 2">
            <a:extLst>
              <a:ext uri="{FF2B5EF4-FFF2-40B4-BE49-F238E27FC236}">
                <a16:creationId xmlns:a16="http://schemas.microsoft.com/office/drawing/2014/main" id="{3528D931-FCF7-59FB-CC86-8DFB5C4DB98B}"/>
              </a:ext>
            </a:extLst>
          </p:cNvPr>
          <p:cNvSpPr txBox="1"/>
          <p:nvPr/>
        </p:nvSpPr>
        <p:spPr>
          <a:xfrm>
            <a:off x="532734" y="1243117"/>
            <a:ext cx="6887397" cy="4893647"/>
          </a:xfrm>
          <a:prstGeom prst="rect">
            <a:avLst/>
          </a:prstGeom>
          <a:noFill/>
        </p:spPr>
        <p:txBody>
          <a:bodyPr wrap="square">
            <a:spAutoFit/>
          </a:bodyPr>
          <a:lstStyle/>
          <a:p>
            <a:pPr marL="342900" indent="-342900">
              <a:buFont typeface="Arial" panose="020B0604020202020204" pitchFamily="34" charset="0"/>
              <a:buChar char="•"/>
            </a:pPr>
            <a:r>
              <a:rPr lang="en-US" sz="2400" b="1" dirty="0"/>
              <a:t>Reason:</a:t>
            </a:r>
            <a:r>
              <a:rPr lang="en-US" sz="2400" dirty="0"/>
              <a:t> Different models capture different types of patterns.</a:t>
            </a:r>
          </a:p>
          <a:p>
            <a:pPr marL="342900" indent="-342900">
              <a:buFont typeface="Arial" panose="020B0604020202020204" pitchFamily="34" charset="0"/>
              <a:buChar char="•"/>
            </a:pPr>
            <a:r>
              <a:rPr lang="en-US" sz="2400" dirty="0"/>
              <a:t>A </a:t>
            </a:r>
            <a:r>
              <a:rPr lang="en-US" sz="2400" b="1" dirty="0"/>
              <a:t>CNN</a:t>
            </a:r>
            <a:r>
              <a:rPr lang="en-US" sz="2400" dirty="0"/>
              <a:t> might be an expert at understanding the textural information from a satellite image.</a:t>
            </a:r>
          </a:p>
          <a:p>
            <a:pPr marL="342900" indent="-342900">
              <a:buFont typeface="Arial" panose="020B0604020202020204" pitchFamily="34" charset="0"/>
              <a:buChar char="•"/>
            </a:pPr>
            <a:r>
              <a:rPr lang="en-US" sz="2400" dirty="0"/>
              <a:t>An </a:t>
            </a:r>
            <a:r>
              <a:rPr lang="en-US" sz="2400" b="1" dirty="0" err="1"/>
              <a:t>XGBoost</a:t>
            </a:r>
            <a:r>
              <a:rPr lang="en-US" sz="2400" dirty="0"/>
              <a:t> model might be an expert at finding complex interactions in the tabular/vector features (e.g., elevation, distance to roads).</a:t>
            </a:r>
          </a:p>
          <a:p>
            <a:pPr marL="342900" indent="-342900">
              <a:buFont typeface="Arial" panose="020B0604020202020204" pitchFamily="34" charset="0"/>
              <a:buChar char="•"/>
            </a:pPr>
            <a:r>
              <a:rPr lang="en-US" sz="2400" dirty="0"/>
              <a:t>A </a:t>
            </a:r>
            <a:r>
              <a:rPr lang="en-US" sz="2400" b="1" dirty="0"/>
              <a:t>GWR</a:t>
            </a:r>
            <a:r>
              <a:rPr lang="en-US" sz="2400" dirty="0"/>
              <a:t> model could provide features about local non-stationarity.</a:t>
            </a:r>
          </a:p>
          <a:p>
            <a:pPr marL="342900" indent="-342900">
              <a:buFont typeface="Arial" panose="020B0604020202020204" pitchFamily="34" charset="0"/>
              <a:buChar char="•"/>
            </a:pPr>
            <a:r>
              <a:rPr lang="en-US" sz="2400" b="1" dirty="0"/>
              <a:t>The Meta-Learner</a:t>
            </a:r>
            <a:r>
              <a:rPr lang="en-US" sz="2400" dirty="0"/>
              <a:t> learns to weigh their outputs intelligently. It might learn that for urban areas, the CNN's prediction is most trustworthy, but for rural areas, the </a:t>
            </a:r>
            <a:r>
              <a:rPr lang="en-US" sz="2400" dirty="0" err="1"/>
              <a:t>XGBoost</a:t>
            </a:r>
            <a:r>
              <a:rPr lang="en-US" sz="2400" dirty="0"/>
              <a:t> model's prediction is better.</a:t>
            </a:r>
          </a:p>
        </p:txBody>
      </p:sp>
      <p:pic>
        <p:nvPicPr>
          <p:cNvPr id="4" name="Picture 3">
            <a:extLst>
              <a:ext uri="{FF2B5EF4-FFF2-40B4-BE49-F238E27FC236}">
                <a16:creationId xmlns:a16="http://schemas.microsoft.com/office/drawing/2014/main" id="{3FA657C9-ADFA-C290-9A9E-572C87C09B56}"/>
              </a:ext>
            </a:extLst>
          </p:cNvPr>
          <p:cNvPicPr>
            <a:picLocks noChangeAspect="1"/>
          </p:cNvPicPr>
          <p:nvPr/>
        </p:nvPicPr>
        <p:blipFill>
          <a:blip r:embed="rId2"/>
          <a:stretch>
            <a:fillRect/>
          </a:stretch>
        </p:blipFill>
        <p:spPr>
          <a:xfrm>
            <a:off x="7900438" y="1991965"/>
            <a:ext cx="3223116" cy="3395949"/>
          </a:xfrm>
          <a:prstGeom prst="rect">
            <a:avLst/>
          </a:prstGeom>
        </p:spPr>
      </p:pic>
    </p:spTree>
    <p:extLst>
      <p:ext uri="{BB962C8B-B14F-4D97-AF65-F5344CB8AC3E}">
        <p14:creationId xmlns:p14="http://schemas.microsoft.com/office/powerpoint/2010/main" val="41335961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19F87-505D-D13F-C4F1-5D4DCA48A90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340FDEC-750D-2F87-EF2E-FB6A16905073}"/>
              </a:ext>
            </a:extLst>
          </p:cNvPr>
          <p:cNvSpPr>
            <a:spLocks noGrp="1"/>
          </p:cNvSpPr>
          <p:nvPr>
            <p:ph type="title"/>
          </p:nvPr>
        </p:nvSpPr>
        <p:spPr>
          <a:xfrm>
            <a:off x="382936" y="104931"/>
            <a:ext cx="12223791" cy="1325563"/>
          </a:xfrm>
        </p:spPr>
        <p:txBody>
          <a:bodyPr>
            <a:normAutofit/>
          </a:bodyPr>
          <a:lstStyle/>
          <a:p>
            <a:r>
              <a:rPr lang="en-US" b="1" dirty="0">
                <a:solidFill>
                  <a:srgbClr val="002060"/>
                </a:solidFill>
              </a:rPr>
              <a:t>Challenges and Best Practices for Ensembles</a:t>
            </a:r>
            <a:endParaRPr lang="en-IN" sz="3600" dirty="0">
              <a:solidFill>
                <a:srgbClr val="002060"/>
              </a:solidFill>
            </a:endParaRPr>
          </a:p>
        </p:txBody>
      </p:sp>
      <p:sp>
        <p:nvSpPr>
          <p:cNvPr id="3" name="TextBox 2">
            <a:extLst>
              <a:ext uri="{FF2B5EF4-FFF2-40B4-BE49-F238E27FC236}">
                <a16:creationId xmlns:a16="http://schemas.microsoft.com/office/drawing/2014/main" id="{1A6AA0BF-B325-ADED-DAA5-27D3B95FD5AE}"/>
              </a:ext>
            </a:extLst>
          </p:cNvPr>
          <p:cNvSpPr txBox="1"/>
          <p:nvPr/>
        </p:nvSpPr>
        <p:spPr>
          <a:xfrm>
            <a:off x="899992" y="1378028"/>
            <a:ext cx="9563142" cy="4154984"/>
          </a:xfrm>
          <a:prstGeom prst="rect">
            <a:avLst/>
          </a:prstGeom>
          <a:noFill/>
        </p:spPr>
        <p:txBody>
          <a:bodyPr wrap="square">
            <a:spAutoFit/>
          </a:bodyPr>
          <a:lstStyle/>
          <a:p>
            <a:pPr marL="342900" indent="-342900">
              <a:buFont typeface="Arial" panose="020B0604020202020204" pitchFamily="34" charset="0"/>
              <a:buChar char="•"/>
            </a:pPr>
            <a:r>
              <a:rPr lang="en-US" sz="2400" b="1" dirty="0"/>
              <a:t>Challenge 1: Computational Cost.</a:t>
            </a:r>
            <a:r>
              <a:rPr lang="en-US" sz="2400" dirty="0"/>
              <a:t> Training and running an ensemble of multiple complex models can be extremely time-consuming and expensive. Stacking is particularly intensive.</a:t>
            </a:r>
          </a:p>
          <a:p>
            <a:endParaRPr lang="en-US" sz="2400" dirty="0"/>
          </a:p>
          <a:p>
            <a:pPr marL="342900" indent="-342900">
              <a:buFont typeface="Arial" panose="020B0604020202020204" pitchFamily="34" charset="0"/>
              <a:buChar char="•"/>
            </a:pPr>
            <a:r>
              <a:rPr lang="en-US" sz="2400" b="1" dirty="0"/>
              <a:t>Challenge 2: Overfitting.</a:t>
            </a:r>
            <a:r>
              <a:rPr lang="en-US" sz="2400" dirty="0"/>
              <a:t> It's possible for the meta-learner in stacking to overfit, especially if the base models are not diverse enough.</a:t>
            </a:r>
          </a:p>
          <a:p>
            <a:endParaRPr lang="en-US" sz="2400" dirty="0"/>
          </a:p>
          <a:p>
            <a:pPr marL="342900" indent="-342900">
              <a:buFont typeface="Arial" panose="020B0604020202020204" pitchFamily="34" charset="0"/>
              <a:buChar char="•"/>
            </a:pPr>
            <a:r>
              <a:rPr lang="en-US" sz="2400" b="1" dirty="0"/>
              <a:t>Best Practice: Spatial Cross-Validation.</a:t>
            </a:r>
            <a:r>
              <a:rPr lang="en-US" sz="2400" dirty="0"/>
              <a:t> When creating the predictions for the meta-learner's training set, it is </a:t>
            </a:r>
            <a:r>
              <a:rPr lang="en-US" sz="2400" b="1" dirty="0"/>
              <a:t>absolutely critical</a:t>
            </a:r>
            <a:r>
              <a:rPr lang="en-US" sz="2400" dirty="0"/>
              <a:t> to use a proper spatial cross-validation scheme to prevent information leakage and get a realistic performance estimate.</a:t>
            </a:r>
          </a:p>
        </p:txBody>
      </p:sp>
    </p:spTree>
    <p:extLst>
      <p:ext uri="{BB962C8B-B14F-4D97-AF65-F5344CB8AC3E}">
        <p14:creationId xmlns:p14="http://schemas.microsoft.com/office/powerpoint/2010/main" val="942628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6785C-BAB0-DCB0-53B8-9F3957E7B78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22EC3ED-65EF-E11A-3592-37D1A0A00CD6}"/>
              </a:ext>
            </a:extLst>
          </p:cNvPr>
          <p:cNvSpPr>
            <a:spLocks noGrp="1"/>
          </p:cNvSpPr>
          <p:nvPr>
            <p:ph type="title"/>
          </p:nvPr>
        </p:nvSpPr>
        <p:spPr>
          <a:xfrm>
            <a:off x="420413" y="139277"/>
            <a:ext cx="11541738" cy="1325563"/>
          </a:xfrm>
        </p:spPr>
        <p:txBody>
          <a:bodyPr/>
          <a:lstStyle/>
          <a:p>
            <a:r>
              <a:rPr lang="en-IN" b="1" dirty="0">
                <a:solidFill>
                  <a:srgbClr val="002060"/>
                </a:solidFill>
              </a:rPr>
              <a:t>Convolutional Neural Networks (CNNs)</a:t>
            </a:r>
            <a:endParaRPr lang="en-IN" dirty="0">
              <a:solidFill>
                <a:srgbClr val="002060"/>
              </a:solidFill>
            </a:endParaRPr>
          </a:p>
        </p:txBody>
      </p:sp>
      <p:sp>
        <p:nvSpPr>
          <p:cNvPr id="3" name="TextBox 2">
            <a:extLst>
              <a:ext uri="{FF2B5EF4-FFF2-40B4-BE49-F238E27FC236}">
                <a16:creationId xmlns:a16="http://schemas.microsoft.com/office/drawing/2014/main" id="{3A4F578C-F953-4BFF-03E8-8AF661617736}"/>
              </a:ext>
            </a:extLst>
          </p:cNvPr>
          <p:cNvSpPr txBox="1"/>
          <p:nvPr/>
        </p:nvSpPr>
        <p:spPr>
          <a:xfrm>
            <a:off x="795168" y="2123007"/>
            <a:ext cx="5650603" cy="2984407"/>
          </a:xfrm>
          <a:prstGeom prst="rect">
            <a:avLst/>
          </a:prstGeom>
          <a:noFill/>
        </p:spPr>
        <p:txBody>
          <a:bodyPr wrap="square">
            <a:spAutoFit/>
          </a:bodyPr>
          <a:lstStyle/>
          <a:p>
            <a:pPr marL="457200" indent="-457200">
              <a:buFont typeface="Arial" panose="020B0604020202020204" pitchFamily="34" charset="0"/>
              <a:buChar char="•"/>
            </a:pPr>
            <a:r>
              <a:rPr lang="en-US" sz="2800" b="1" dirty="0"/>
              <a:t>Title:</a:t>
            </a:r>
            <a:r>
              <a:rPr lang="en-US" sz="2800" dirty="0"/>
              <a:t> CNNs: The Eyes of Deep Learning</a:t>
            </a:r>
          </a:p>
          <a:p>
            <a:endParaRPr lang="en-US" sz="2800" dirty="0"/>
          </a:p>
          <a:p>
            <a:pPr marL="457200" indent="-457200">
              <a:buFont typeface="Arial" panose="020B0604020202020204" pitchFamily="34" charset="0"/>
              <a:buChar char="•"/>
            </a:pPr>
            <a:r>
              <a:rPr lang="en-US" sz="2800" b="1" dirty="0"/>
              <a:t>Subtitle:</a:t>
            </a:r>
            <a:r>
              <a:rPr lang="en-US" sz="2800" dirty="0"/>
              <a:t> Learning Hierarchical Features from Gridded Spatial Data</a:t>
            </a:r>
          </a:p>
          <a:p>
            <a:pPr lvl="1" algn="l">
              <a:lnSpc>
                <a:spcPts val="1500"/>
              </a:lnSpc>
              <a:spcAft>
                <a:spcPts val="225"/>
              </a:spcAft>
            </a:pPr>
            <a:endParaRPr lang="en-IN" sz="4800" dirty="0">
              <a:latin typeface="Inter"/>
            </a:endParaRPr>
          </a:p>
        </p:txBody>
      </p:sp>
    </p:spTree>
    <p:extLst>
      <p:ext uri="{BB962C8B-B14F-4D97-AF65-F5344CB8AC3E}">
        <p14:creationId xmlns:p14="http://schemas.microsoft.com/office/powerpoint/2010/main" val="4929215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A4BDD-3BD5-142B-D8EB-6A2EBE35BDE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6F0F4FF-0B7D-F2FE-B928-CC0A33A05177}"/>
              </a:ext>
            </a:extLst>
          </p:cNvPr>
          <p:cNvSpPr>
            <a:spLocks noGrp="1"/>
          </p:cNvSpPr>
          <p:nvPr>
            <p:ph type="title"/>
          </p:nvPr>
        </p:nvSpPr>
        <p:spPr>
          <a:xfrm>
            <a:off x="382936" y="104931"/>
            <a:ext cx="12223791" cy="1325563"/>
          </a:xfrm>
        </p:spPr>
        <p:txBody>
          <a:bodyPr>
            <a:normAutofit/>
          </a:bodyPr>
          <a:lstStyle/>
          <a:p>
            <a:r>
              <a:rPr lang="en-US" b="1" dirty="0">
                <a:solidFill>
                  <a:srgbClr val="002060"/>
                </a:solidFill>
              </a:rPr>
              <a:t>Grand Case Study: Operation Snow Leopard </a:t>
            </a:r>
          </a:p>
        </p:txBody>
      </p:sp>
      <p:sp>
        <p:nvSpPr>
          <p:cNvPr id="3" name="TextBox 2">
            <a:extLst>
              <a:ext uri="{FF2B5EF4-FFF2-40B4-BE49-F238E27FC236}">
                <a16:creationId xmlns:a16="http://schemas.microsoft.com/office/drawing/2014/main" id="{6E86FB2F-22A1-7FB3-2605-E7C55445C59D}"/>
              </a:ext>
            </a:extLst>
          </p:cNvPr>
          <p:cNvSpPr txBox="1"/>
          <p:nvPr/>
        </p:nvSpPr>
        <p:spPr>
          <a:xfrm>
            <a:off x="630168" y="1273097"/>
            <a:ext cx="7906729" cy="4524315"/>
          </a:xfrm>
          <a:prstGeom prst="rect">
            <a:avLst/>
          </a:prstGeom>
          <a:noFill/>
        </p:spPr>
        <p:txBody>
          <a:bodyPr wrap="square">
            <a:spAutoFit/>
          </a:bodyPr>
          <a:lstStyle/>
          <a:p>
            <a:r>
              <a:rPr lang="en-US" sz="2400" b="1" dirty="0"/>
              <a:t>The Goal: Pinpointing Elusive Predators</a:t>
            </a:r>
          </a:p>
          <a:p>
            <a:endParaRPr lang="en-US" sz="2400" dirty="0"/>
          </a:p>
          <a:p>
            <a:pPr marL="285750" indent="-285750">
              <a:buFont typeface="Arial" panose="020B0604020202020204" pitchFamily="34" charset="0"/>
              <a:buChar char="•"/>
            </a:pPr>
            <a:r>
              <a:rPr lang="en-US" sz="2400" b="1" dirty="0"/>
              <a:t>Topic:</a:t>
            </a:r>
            <a:r>
              <a:rPr lang="en-US" sz="2400" dirty="0"/>
              <a:t> Operation Snow Leopard: Creating a high-precision habitat suitability map for the endangered Snow Leopard (</a:t>
            </a:r>
            <a:r>
              <a:rPr lang="en-US" sz="2400" i="1" dirty="0"/>
              <a:t>Panthera uncia</a:t>
            </a:r>
            <a:r>
              <a:rPr lang="en-US" sz="2400" dirty="0"/>
              <a:t>) in the Himalayas.</a:t>
            </a:r>
          </a:p>
          <a:p>
            <a:pPr marL="285750" indent="-285750">
              <a:buFont typeface="Arial" panose="020B0604020202020204" pitchFamily="34" charset="0"/>
              <a:buChar char="•"/>
            </a:pPr>
            <a:r>
              <a:rPr lang="en-US" sz="2400" b="1" dirty="0"/>
              <a:t>Objective:</a:t>
            </a:r>
            <a:r>
              <a:rPr lang="en-US" sz="2400" dirty="0"/>
              <a:t> Move beyond simple presence/absence mapping to create a probability surface that can identify potential </a:t>
            </a:r>
            <a:r>
              <a:rPr lang="en-US" sz="2400" b="1" dirty="0"/>
              <a:t>conservation corridors</a:t>
            </a:r>
            <a:r>
              <a:rPr lang="en-US" sz="2400" dirty="0"/>
              <a:t> between known populations.</a:t>
            </a:r>
          </a:p>
          <a:p>
            <a:pPr marL="285750" indent="-285750">
              <a:buFont typeface="Arial" panose="020B0604020202020204" pitchFamily="34" charset="0"/>
              <a:buChar char="•"/>
            </a:pPr>
            <a:r>
              <a:rPr lang="en-US" sz="2400" b="1" dirty="0"/>
              <a:t>Challenge:</a:t>
            </a:r>
            <a:r>
              <a:rPr lang="en-US" sz="2400" dirty="0"/>
              <a:t> The species is extremely elusive, and the terrain is vast and rugged. Field surveys are difficult and expensive, making remote sensing and advanced modeling essential.</a:t>
            </a:r>
          </a:p>
        </p:txBody>
      </p:sp>
    </p:spTree>
    <p:extLst>
      <p:ext uri="{BB962C8B-B14F-4D97-AF65-F5344CB8AC3E}">
        <p14:creationId xmlns:p14="http://schemas.microsoft.com/office/powerpoint/2010/main" val="24015759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A1663C-F28B-D62B-4409-FD3A1EECA6B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5D260B2-AA3E-37AD-DF7C-98A1513976A5}"/>
              </a:ext>
            </a:extLst>
          </p:cNvPr>
          <p:cNvSpPr>
            <a:spLocks noGrp="1"/>
          </p:cNvSpPr>
          <p:nvPr>
            <p:ph type="title"/>
          </p:nvPr>
        </p:nvSpPr>
        <p:spPr>
          <a:xfrm>
            <a:off x="382936" y="104931"/>
            <a:ext cx="12223791" cy="1325563"/>
          </a:xfrm>
        </p:spPr>
        <p:txBody>
          <a:bodyPr>
            <a:normAutofit/>
          </a:bodyPr>
          <a:lstStyle/>
          <a:p>
            <a:r>
              <a:rPr lang="en-IN" b="1" dirty="0">
                <a:solidFill>
                  <a:srgbClr val="002060"/>
                </a:solidFill>
              </a:rPr>
              <a:t>The Geo-Informatics Data Stack</a:t>
            </a:r>
            <a:endParaRPr lang="en-US" b="1" dirty="0">
              <a:solidFill>
                <a:srgbClr val="002060"/>
              </a:solidFill>
            </a:endParaRPr>
          </a:p>
        </p:txBody>
      </p:sp>
      <p:sp>
        <p:nvSpPr>
          <p:cNvPr id="3" name="TextBox 2">
            <a:extLst>
              <a:ext uri="{FF2B5EF4-FFF2-40B4-BE49-F238E27FC236}">
                <a16:creationId xmlns:a16="http://schemas.microsoft.com/office/drawing/2014/main" id="{1B48AE2E-4F5D-9682-862A-CF0140B23FE4}"/>
              </a:ext>
            </a:extLst>
          </p:cNvPr>
          <p:cNvSpPr txBox="1"/>
          <p:nvPr/>
        </p:nvSpPr>
        <p:spPr>
          <a:xfrm>
            <a:off x="577702" y="1175661"/>
            <a:ext cx="8723694" cy="4893647"/>
          </a:xfrm>
          <a:prstGeom prst="rect">
            <a:avLst/>
          </a:prstGeom>
          <a:noFill/>
        </p:spPr>
        <p:txBody>
          <a:bodyPr wrap="square">
            <a:spAutoFit/>
          </a:bodyPr>
          <a:lstStyle/>
          <a:p>
            <a:r>
              <a:rPr lang="en-IN" sz="2400" b="1" dirty="0"/>
              <a:t>Concept:</a:t>
            </a:r>
            <a:r>
              <a:rPr lang="en-IN" sz="2400" dirty="0"/>
              <a:t> We integrate multiple data sources to build a comprehensive environmental profile.</a:t>
            </a:r>
          </a:p>
          <a:p>
            <a:r>
              <a:rPr lang="en-IN" sz="2400" b="1" dirty="0"/>
              <a:t>Data Layers:</a:t>
            </a:r>
            <a:endParaRPr lang="en-IN" sz="2400" dirty="0"/>
          </a:p>
          <a:p>
            <a:pPr marL="800100" lvl="1" indent="-342900">
              <a:buFont typeface="Arial" panose="020B0604020202020204" pitchFamily="34" charset="0"/>
              <a:buChar char="•"/>
            </a:pPr>
            <a:r>
              <a:rPr lang="en-IN" sz="2400" b="1" dirty="0"/>
              <a:t>Presence/Absence Points:</a:t>
            </a:r>
            <a:r>
              <a:rPr lang="en-IN" sz="2400" dirty="0"/>
              <a:t> Verified sightings and non-sighting survey locations (our target variable).</a:t>
            </a:r>
          </a:p>
          <a:p>
            <a:pPr marL="800100" lvl="1" indent="-342900">
              <a:buFont typeface="Arial" panose="020B0604020202020204" pitchFamily="34" charset="0"/>
              <a:buChar char="•"/>
            </a:pPr>
            <a:r>
              <a:rPr lang="en-IN" sz="2400" b="1" dirty="0"/>
              <a:t>Topography (SRTM DEM):</a:t>
            </a:r>
            <a:r>
              <a:rPr lang="en-IN" sz="2400" dirty="0"/>
              <a:t> Elevation, Slope, and Ruggedness (terrain complexity). Snow Leopards prefer steep, rugged terrain.</a:t>
            </a:r>
          </a:p>
          <a:p>
            <a:pPr marL="800100" lvl="1" indent="-342900">
              <a:buFont typeface="Arial" panose="020B0604020202020204" pitchFamily="34" charset="0"/>
              <a:buChar char="•"/>
            </a:pPr>
            <a:r>
              <a:rPr lang="en-IN" sz="2400" b="1" dirty="0"/>
              <a:t>Land Cover (ESA </a:t>
            </a:r>
            <a:r>
              <a:rPr lang="en-IN" sz="2400" b="1" dirty="0" err="1"/>
              <a:t>WorldCover</a:t>
            </a:r>
            <a:r>
              <a:rPr lang="en-IN" sz="2400" b="1" dirty="0"/>
              <a:t>):</a:t>
            </a:r>
            <a:r>
              <a:rPr lang="en-IN" sz="2400" dirty="0"/>
              <a:t> Land Cover Class (e.g., bare rock, sparse vegetation, snow). Identifies hunting grounds.</a:t>
            </a:r>
          </a:p>
          <a:p>
            <a:pPr marL="800100" lvl="1" indent="-342900">
              <a:buFont typeface="Arial" panose="020B0604020202020204" pitchFamily="34" charset="0"/>
              <a:buChar char="•"/>
            </a:pPr>
            <a:r>
              <a:rPr lang="en-IN" sz="2400" b="1" dirty="0"/>
              <a:t>Human Influence (Global Human Footprint Index):</a:t>
            </a:r>
            <a:r>
              <a:rPr lang="en-IN" sz="2400" dirty="0"/>
              <a:t> Distance to Roads, Distance to Settlements. A proxy for human disturbance, which they avoid.</a:t>
            </a:r>
          </a:p>
        </p:txBody>
      </p:sp>
      <p:pic>
        <p:nvPicPr>
          <p:cNvPr id="4" name="Picture 3">
            <a:extLst>
              <a:ext uri="{FF2B5EF4-FFF2-40B4-BE49-F238E27FC236}">
                <a16:creationId xmlns:a16="http://schemas.microsoft.com/office/drawing/2014/main" id="{58B2B0DA-CFED-44E6-4425-91FC5CB6E93F}"/>
              </a:ext>
            </a:extLst>
          </p:cNvPr>
          <p:cNvPicPr>
            <a:picLocks noChangeAspect="1"/>
          </p:cNvPicPr>
          <p:nvPr/>
        </p:nvPicPr>
        <p:blipFill>
          <a:blip r:embed="rId2"/>
          <a:stretch>
            <a:fillRect/>
          </a:stretch>
        </p:blipFill>
        <p:spPr>
          <a:xfrm>
            <a:off x="9133651" y="352268"/>
            <a:ext cx="2713741" cy="2803162"/>
          </a:xfrm>
          <a:prstGeom prst="rect">
            <a:avLst/>
          </a:prstGeom>
        </p:spPr>
      </p:pic>
    </p:spTree>
    <p:extLst>
      <p:ext uri="{BB962C8B-B14F-4D97-AF65-F5344CB8AC3E}">
        <p14:creationId xmlns:p14="http://schemas.microsoft.com/office/powerpoint/2010/main" val="26434285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BA8D0-C183-B1C8-0F00-ADEB5F12DA3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76D0252-A7A7-182B-BFBE-846845BDB9A2}"/>
              </a:ext>
            </a:extLst>
          </p:cNvPr>
          <p:cNvSpPr>
            <a:spLocks noGrp="1"/>
          </p:cNvSpPr>
          <p:nvPr>
            <p:ph type="title"/>
          </p:nvPr>
        </p:nvSpPr>
        <p:spPr>
          <a:xfrm>
            <a:off x="382936" y="104931"/>
            <a:ext cx="12223791" cy="1325563"/>
          </a:xfrm>
        </p:spPr>
        <p:txBody>
          <a:bodyPr>
            <a:normAutofit/>
          </a:bodyPr>
          <a:lstStyle/>
          <a:p>
            <a:r>
              <a:rPr lang="en-US" b="1" dirty="0">
                <a:solidFill>
                  <a:srgbClr val="002060"/>
                </a:solidFill>
              </a:rPr>
              <a:t>Base Model 1: The Visual Analyst (CNN)</a:t>
            </a:r>
          </a:p>
        </p:txBody>
      </p:sp>
      <p:sp>
        <p:nvSpPr>
          <p:cNvPr id="3" name="TextBox 2">
            <a:extLst>
              <a:ext uri="{FF2B5EF4-FFF2-40B4-BE49-F238E27FC236}">
                <a16:creationId xmlns:a16="http://schemas.microsoft.com/office/drawing/2014/main" id="{6B5ECD8A-5D27-9A10-B0F3-2BC88FC69D0D}"/>
              </a:ext>
            </a:extLst>
          </p:cNvPr>
          <p:cNvSpPr txBox="1"/>
          <p:nvPr/>
        </p:nvSpPr>
        <p:spPr>
          <a:xfrm>
            <a:off x="600187" y="1315548"/>
            <a:ext cx="6175367" cy="4493538"/>
          </a:xfrm>
          <a:prstGeom prst="rect">
            <a:avLst/>
          </a:prstGeom>
          <a:noFill/>
        </p:spPr>
        <p:txBody>
          <a:bodyPr wrap="square">
            <a:spAutoFit/>
          </a:bodyPr>
          <a:lstStyle/>
          <a:p>
            <a:pPr marL="342900" indent="-342900">
              <a:buFont typeface="Arial" panose="020B0604020202020204" pitchFamily="34" charset="0"/>
              <a:buChar char="•"/>
            </a:pPr>
            <a:r>
              <a:rPr lang="en-US" sz="2200" b="1" dirty="0"/>
              <a:t>Model:</a:t>
            </a:r>
            <a:r>
              <a:rPr lang="en-US" sz="2200" dirty="0"/>
              <a:t> A ResNet-34 Convolutional Neural Network.</a:t>
            </a:r>
          </a:p>
          <a:p>
            <a:pPr marL="342900" indent="-342900">
              <a:buFont typeface="Arial" panose="020B0604020202020204" pitchFamily="34" charset="0"/>
              <a:buChar char="•"/>
            </a:pPr>
            <a:r>
              <a:rPr lang="en-US" sz="2200" b="1" dirty="0"/>
              <a:t>Input:</a:t>
            </a:r>
            <a:r>
              <a:rPr lang="en-US" sz="2200" dirty="0"/>
              <a:t> For each presence/absence point, we extract a 256x256 pixel satellite image patch (using the RGB bands) centered on that point.</a:t>
            </a:r>
          </a:p>
          <a:p>
            <a:pPr marL="342900" indent="-342900">
              <a:buFont typeface="Arial" panose="020B0604020202020204" pitchFamily="34" charset="0"/>
              <a:buChar char="•"/>
            </a:pPr>
            <a:r>
              <a:rPr lang="en-US" sz="2200" b="1" dirty="0"/>
              <a:t>Task:</a:t>
            </a:r>
            <a:r>
              <a:rPr lang="en-US" sz="2200" dirty="0"/>
              <a:t> The CNN learns to identify the visual </a:t>
            </a:r>
            <a:r>
              <a:rPr lang="en-US" sz="2200" b="1" dirty="0"/>
              <a:t>textures and patterns</a:t>
            </a:r>
            <a:r>
              <a:rPr lang="en-US" sz="2200" dirty="0"/>
              <a:t> associated with Snow Leopard habitat. It learns what "good terrain" </a:t>
            </a:r>
            <a:r>
              <a:rPr lang="en-US" sz="2200" i="1" dirty="0"/>
              <a:t>looks like</a:t>
            </a:r>
            <a:r>
              <a:rPr lang="en-US" sz="2200" dirty="0"/>
              <a:t> (e.g., complex rock formations, sparse vegetation, lack of human structures).</a:t>
            </a:r>
          </a:p>
          <a:p>
            <a:pPr marL="342900" indent="-342900">
              <a:buFont typeface="Arial" panose="020B0604020202020204" pitchFamily="34" charset="0"/>
              <a:buChar char="•"/>
            </a:pPr>
            <a:r>
              <a:rPr lang="en-US" sz="2200" b="1" dirty="0"/>
              <a:t>Output:</a:t>
            </a:r>
            <a:r>
              <a:rPr lang="en-US" sz="2200" dirty="0"/>
              <a:t> For each point, a probability (0.0 to 1.0) of it being a suitable habitat based on visual context.</a:t>
            </a:r>
          </a:p>
        </p:txBody>
      </p:sp>
      <p:pic>
        <p:nvPicPr>
          <p:cNvPr id="9" name="Picture 8">
            <a:extLst>
              <a:ext uri="{FF2B5EF4-FFF2-40B4-BE49-F238E27FC236}">
                <a16:creationId xmlns:a16="http://schemas.microsoft.com/office/drawing/2014/main" id="{5A125D91-AF86-8730-94FB-850354DE2184}"/>
              </a:ext>
            </a:extLst>
          </p:cNvPr>
          <p:cNvPicPr>
            <a:picLocks noChangeAspect="1"/>
          </p:cNvPicPr>
          <p:nvPr/>
        </p:nvPicPr>
        <p:blipFill>
          <a:blip r:embed="rId2"/>
          <a:stretch>
            <a:fillRect/>
          </a:stretch>
        </p:blipFill>
        <p:spPr>
          <a:xfrm>
            <a:off x="6494831" y="1551146"/>
            <a:ext cx="5458480" cy="2068643"/>
          </a:xfrm>
          <a:prstGeom prst="rect">
            <a:avLst/>
          </a:prstGeom>
        </p:spPr>
      </p:pic>
    </p:spTree>
    <p:extLst>
      <p:ext uri="{BB962C8B-B14F-4D97-AF65-F5344CB8AC3E}">
        <p14:creationId xmlns:p14="http://schemas.microsoft.com/office/powerpoint/2010/main" val="42522287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6DD90-D778-B9A3-64E4-91EDACCDE94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2FC743B-617F-AC82-87DF-A27F3D9BB89C}"/>
              </a:ext>
            </a:extLst>
          </p:cNvPr>
          <p:cNvSpPr>
            <a:spLocks noGrp="1"/>
          </p:cNvSpPr>
          <p:nvPr>
            <p:ph type="title"/>
          </p:nvPr>
        </p:nvSpPr>
        <p:spPr>
          <a:xfrm>
            <a:off x="382936" y="104931"/>
            <a:ext cx="12223791" cy="1325563"/>
          </a:xfrm>
        </p:spPr>
        <p:txBody>
          <a:bodyPr>
            <a:normAutofit/>
          </a:bodyPr>
          <a:lstStyle/>
          <a:p>
            <a:r>
              <a:rPr lang="en-US" b="1" dirty="0">
                <a:solidFill>
                  <a:srgbClr val="002060"/>
                </a:solidFill>
              </a:rPr>
              <a:t>Base Model 2: The Environmental Analyst (</a:t>
            </a:r>
            <a:r>
              <a:rPr lang="en-US" b="1" dirty="0" err="1">
                <a:solidFill>
                  <a:srgbClr val="002060"/>
                </a:solidFill>
              </a:rPr>
              <a:t>XGBoost</a:t>
            </a:r>
            <a:r>
              <a:rPr lang="en-US" b="1" dirty="0">
                <a:solidFill>
                  <a:srgbClr val="002060"/>
                </a:solidFill>
              </a:rPr>
              <a:t>)</a:t>
            </a:r>
          </a:p>
        </p:txBody>
      </p:sp>
      <p:sp>
        <p:nvSpPr>
          <p:cNvPr id="3" name="TextBox 2">
            <a:extLst>
              <a:ext uri="{FF2B5EF4-FFF2-40B4-BE49-F238E27FC236}">
                <a16:creationId xmlns:a16="http://schemas.microsoft.com/office/drawing/2014/main" id="{4A780F9E-7B39-1CAC-7AE4-A664EDE145B7}"/>
              </a:ext>
            </a:extLst>
          </p:cNvPr>
          <p:cNvSpPr txBox="1"/>
          <p:nvPr/>
        </p:nvSpPr>
        <p:spPr>
          <a:xfrm>
            <a:off x="600187" y="1315548"/>
            <a:ext cx="6175367" cy="5170646"/>
          </a:xfrm>
          <a:prstGeom prst="rect">
            <a:avLst/>
          </a:prstGeom>
          <a:noFill/>
        </p:spPr>
        <p:txBody>
          <a:bodyPr wrap="square">
            <a:spAutoFit/>
          </a:bodyPr>
          <a:lstStyle/>
          <a:p>
            <a:pPr marL="457200" indent="-457200">
              <a:buFont typeface="+mj-lt"/>
              <a:buAutoNum type="arabicPeriod"/>
            </a:pPr>
            <a:r>
              <a:rPr lang="en-US" sz="2200" b="1" dirty="0"/>
              <a:t>Model:</a:t>
            </a:r>
            <a:r>
              <a:rPr lang="en-US" sz="2200" dirty="0"/>
              <a:t> An </a:t>
            </a:r>
            <a:r>
              <a:rPr lang="en-US" sz="2200" dirty="0" err="1"/>
              <a:t>XGBoost</a:t>
            </a:r>
            <a:r>
              <a:rPr lang="en-US" sz="2200" dirty="0"/>
              <a:t> (Extreme Gradient Boosting) classifier.</a:t>
            </a:r>
          </a:p>
          <a:p>
            <a:pPr marL="457200" indent="-457200">
              <a:buFont typeface="+mj-lt"/>
              <a:buAutoNum type="arabicPeriod"/>
            </a:pPr>
            <a:r>
              <a:rPr lang="en-US" sz="2200" b="1" dirty="0"/>
              <a:t>Input:</a:t>
            </a:r>
            <a:r>
              <a:rPr lang="en-US" sz="2200" dirty="0"/>
              <a:t> For each presence/absence point, we extract a vector of tabular data:</a:t>
            </a:r>
          </a:p>
          <a:p>
            <a:pPr marL="800100" lvl="1" indent="-342900">
              <a:buFont typeface="Arial" panose="020B0604020202020204" pitchFamily="34" charset="0"/>
              <a:buChar char="•"/>
            </a:pPr>
            <a:r>
              <a:rPr lang="en-US" sz="2200" dirty="0"/>
              <a:t>Elevation = 4500m</a:t>
            </a:r>
          </a:p>
          <a:p>
            <a:pPr marL="800100" lvl="1" indent="-342900">
              <a:buFont typeface="Arial" panose="020B0604020202020204" pitchFamily="34" charset="0"/>
              <a:buChar char="•"/>
            </a:pPr>
            <a:r>
              <a:rPr lang="en-US" sz="2200" dirty="0"/>
              <a:t>Slope = 35 degrees</a:t>
            </a:r>
          </a:p>
          <a:p>
            <a:pPr marL="800100" lvl="1" indent="-342900">
              <a:buFont typeface="Arial" panose="020B0604020202020204" pitchFamily="34" charset="0"/>
              <a:buChar char="•"/>
            </a:pPr>
            <a:r>
              <a:rPr lang="en-US" sz="2200" dirty="0" err="1"/>
              <a:t>Distance_to_Road</a:t>
            </a:r>
            <a:r>
              <a:rPr lang="en-US" sz="2200" dirty="0"/>
              <a:t> = 15 km</a:t>
            </a:r>
          </a:p>
          <a:p>
            <a:pPr marL="800100" lvl="1" indent="-342900">
              <a:buFont typeface="Arial" panose="020B0604020202020204" pitchFamily="34" charset="0"/>
              <a:buChar char="•"/>
            </a:pPr>
            <a:r>
              <a:rPr lang="en-US" sz="2200" dirty="0" err="1"/>
              <a:t>Ruggedness_Index</a:t>
            </a:r>
            <a:r>
              <a:rPr lang="en-US" sz="2200" dirty="0"/>
              <a:t> = 0.78</a:t>
            </a:r>
          </a:p>
          <a:p>
            <a:pPr marL="457200" indent="-457200">
              <a:buFont typeface="+mj-lt"/>
              <a:buAutoNum type="arabicPeriod"/>
            </a:pPr>
            <a:r>
              <a:rPr lang="en-US" sz="2200" b="1" dirty="0"/>
              <a:t>Task:</a:t>
            </a:r>
            <a:r>
              <a:rPr lang="en-US" sz="2200" dirty="0"/>
              <a:t> The </a:t>
            </a:r>
            <a:r>
              <a:rPr lang="en-US" sz="2200" dirty="0" err="1"/>
              <a:t>XGBoost</a:t>
            </a:r>
            <a:r>
              <a:rPr lang="en-US" sz="2200" dirty="0"/>
              <a:t> model learns the complex, non-linear relationships between these environmental variables and the presence of Snow Leopards.</a:t>
            </a:r>
          </a:p>
          <a:p>
            <a:pPr marL="457200" indent="-457200">
              <a:buFont typeface="+mj-lt"/>
              <a:buAutoNum type="arabicPeriod"/>
            </a:pPr>
            <a:r>
              <a:rPr lang="en-US" sz="2200" b="1" dirty="0"/>
              <a:t>Output:</a:t>
            </a:r>
            <a:r>
              <a:rPr lang="en-US" sz="2200" dirty="0"/>
              <a:t> For each point, a probability (0.0 to 1.0) of it being a suitable habitat based on its environmental characteristics.</a:t>
            </a:r>
          </a:p>
        </p:txBody>
      </p:sp>
      <p:pic>
        <p:nvPicPr>
          <p:cNvPr id="4" name="Picture 3">
            <a:extLst>
              <a:ext uri="{FF2B5EF4-FFF2-40B4-BE49-F238E27FC236}">
                <a16:creationId xmlns:a16="http://schemas.microsoft.com/office/drawing/2014/main" id="{70524F25-8805-B04C-BA5A-B7E09C5A61F3}"/>
              </a:ext>
            </a:extLst>
          </p:cNvPr>
          <p:cNvPicPr>
            <a:picLocks noChangeAspect="1"/>
          </p:cNvPicPr>
          <p:nvPr/>
        </p:nvPicPr>
        <p:blipFill>
          <a:blip r:embed="rId2"/>
          <a:stretch>
            <a:fillRect/>
          </a:stretch>
        </p:blipFill>
        <p:spPr>
          <a:xfrm>
            <a:off x="6595671" y="2202939"/>
            <a:ext cx="5081507" cy="2452122"/>
          </a:xfrm>
          <a:prstGeom prst="rect">
            <a:avLst/>
          </a:prstGeom>
        </p:spPr>
      </p:pic>
    </p:spTree>
    <p:extLst>
      <p:ext uri="{BB962C8B-B14F-4D97-AF65-F5344CB8AC3E}">
        <p14:creationId xmlns:p14="http://schemas.microsoft.com/office/powerpoint/2010/main" val="12992470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DC9A3-5026-7E73-5CC3-0C824286B4F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3F40D4C-B573-F61E-4C6B-E041187B3D66}"/>
              </a:ext>
            </a:extLst>
          </p:cNvPr>
          <p:cNvSpPr>
            <a:spLocks noGrp="1"/>
          </p:cNvSpPr>
          <p:nvPr>
            <p:ph type="title"/>
          </p:nvPr>
        </p:nvSpPr>
        <p:spPr>
          <a:xfrm>
            <a:off x="255520" y="53483"/>
            <a:ext cx="12223791" cy="1325563"/>
          </a:xfrm>
        </p:spPr>
        <p:txBody>
          <a:bodyPr>
            <a:normAutofit/>
          </a:bodyPr>
          <a:lstStyle/>
          <a:p>
            <a:r>
              <a:rPr lang="en-US" b="1" dirty="0">
                <a:solidFill>
                  <a:srgbClr val="002060"/>
                </a:solidFill>
              </a:rPr>
              <a:t>The Calculation: Creating the Meta-Learner's Dataset</a:t>
            </a:r>
          </a:p>
        </p:txBody>
      </p:sp>
      <p:sp>
        <p:nvSpPr>
          <p:cNvPr id="3" name="TextBox 2">
            <a:extLst>
              <a:ext uri="{FF2B5EF4-FFF2-40B4-BE49-F238E27FC236}">
                <a16:creationId xmlns:a16="http://schemas.microsoft.com/office/drawing/2014/main" id="{405ED4F9-F3E8-94C7-8CD4-DF486C4EBCAF}"/>
              </a:ext>
            </a:extLst>
          </p:cNvPr>
          <p:cNvSpPr txBox="1"/>
          <p:nvPr/>
        </p:nvSpPr>
        <p:spPr>
          <a:xfrm>
            <a:off x="489471" y="1143162"/>
            <a:ext cx="6355249" cy="2800767"/>
          </a:xfrm>
          <a:prstGeom prst="rect">
            <a:avLst/>
          </a:prstGeom>
          <a:noFill/>
        </p:spPr>
        <p:txBody>
          <a:bodyPr wrap="square">
            <a:spAutoFit/>
          </a:bodyPr>
          <a:lstStyle/>
          <a:p>
            <a:pPr marL="342900" indent="-342900">
              <a:buFont typeface="Arial" panose="020B0604020202020204" pitchFamily="34" charset="0"/>
              <a:buChar char="•"/>
            </a:pPr>
            <a:r>
              <a:rPr lang="en-US" sz="2200" b="1" dirty="0"/>
              <a:t>Concept:</a:t>
            </a:r>
            <a:r>
              <a:rPr lang="en-US" sz="2200" dirty="0"/>
              <a:t> We now use the predictions from our two "expert" base models to train a final "manager" model. The predictions become the new features. This is the core of stacking.</a:t>
            </a:r>
          </a:p>
          <a:p>
            <a:pPr marL="342900" indent="-342900">
              <a:buFont typeface="Arial" panose="020B0604020202020204" pitchFamily="34" charset="0"/>
              <a:buChar char="•"/>
            </a:pPr>
            <a:r>
              <a:rPr lang="en-US" sz="2200" b="1" dirty="0"/>
              <a:t>Process (using Spatial Cross-Validation):</a:t>
            </a:r>
            <a:r>
              <a:rPr lang="en-US" sz="2200" dirty="0"/>
              <a:t> We generate out-of-sample predictions for every point in our dataset. These predictions form a new, simple training dataset.</a:t>
            </a:r>
          </a:p>
        </p:txBody>
      </p:sp>
      <p:pic>
        <p:nvPicPr>
          <p:cNvPr id="9" name="Picture 8">
            <a:extLst>
              <a:ext uri="{FF2B5EF4-FFF2-40B4-BE49-F238E27FC236}">
                <a16:creationId xmlns:a16="http://schemas.microsoft.com/office/drawing/2014/main" id="{169CB254-C814-6DDC-076F-E6E3E217BFC6}"/>
              </a:ext>
            </a:extLst>
          </p:cNvPr>
          <p:cNvPicPr>
            <a:picLocks noChangeAspect="1"/>
          </p:cNvPicPr>
          <p:nvPr/>
        </p:nvPicPr>
        <p:blipFill>
          <a:blip r:embed="rId2"/>
          <a:stretch>
            <a:fillRect/>
          </a:stretch>
        </p:blipFill>
        <p:spPr>
          <a:xfrm>
            <a:off x="6683803" y="3292995"/>
            <a:ext cx="5183249" cy="3138481"/>
          </a:xfrm>
          <a:prstGeom prst="rect">
            <a:avLst/>
          </a:prstGeom>
        </p:spPr>
      </p:pic>
      <p:pic>
        <p:nvPicPr>
          <p:cNvPr id="13" name="Picture 12">
            <a:extLst>
              <a:ext uri="{FF2B5EF4-FFF2-40B4-BE49-F238E27FC236}">
                <a16:creationId xmlns:a16="http://schemas.microsoft.com/office/drawing/2014/main" id="{A1B82ECC-8131-4130-E4A6-BC1D54F90038}"/>
              </a:ext>
            </a:extLst>
          </p:cNvPr>
          <p:cNvPicPr>
            <a:picLocks noChangeAspect="1"/>
          </p:cNvPicPr>
          <p:nvPr/>
        </p:nvPicPr>
        <p:blipFill>
          <a:blip r:embed="rId3"/>
          <a:stretch>
            <a:fillRect/>
          </a:stretch>
        </p:blipFill>
        <p:spPr>
          <a:xfrm>
            <a:off x="8502717" y="4862236"/>
            <a:ext cx="358171" cy="251482"/>
          </a:xfrm>
          <a:prstGeom prst="rect">
            <a:avLst/>
          </a:prstGeom>
        </p:spPr>
      </p:pic>
      <p:graphicFrame>
        <p:nvGraphicFramePr>
          <p:cNvPr id="14" name="Table 13">
            <a:extLst>
              <a:ext uri="{FF2B5EF4-FFF2-40B4-BE49-F238E27FC236}">
                <a16:creationId xmlns:a16="http://schemas.microsoft.com/office/drawing/2014/main" id="{9FD7DA85-2A48-D5EF-B148-94451662D570}"/>
              </a:ext>
            </a:extLst>
          </p:cNvPr>
          <p:cNvGraphicFramePr>
            <a:graphicFrameLocks noGrp="1"/>
          </p:cNvGraphicFramePr>
          <p:nvPr>
            <p:extLst>
              <p:ext uri="{D42A27DB-BD31-4B8C-83A1-F6EECF244321}">
                <p14:modId xmlns:p14="http://schemas.microsoft.com/office/powerpoint/2010/main" val="1236667844"/>
              </p:ext>
            </p:extLst>
          </p:nvPr>
        </p:nvGraphicFramePr>
        <p:xfrm>
          <a:off x="698292" y="4131289"/>
          <a:ext cx="5397708" cy="2103120"/>
        </p:xfrm>
        <a:graphic>
          <a:graphicData uri="http://schemas.openxmlformats.org/drawingml/2006/table">
            <a:tbl>
              <a:tblPr/>
              <a:tblGrid>
                <a:gridCol w="1349427">
                  <a:extLst>
                    <a:ext uri="{9D8B030D-6E8A-4147-A177-3AD203B41FA5}">
                      <a16:colId xmlns:a16="http://schemas.microsoft.com/office/drawing/2014/main" val="2059110886"/>
                    </a:ext>
                  </a:extLst>
                </a:gridCol>
                <a:gridCol w="1349427">
                  <a:extLst>
                    <a:ext uri="{9D8B030D-6E8A-4147-A177-3AD203B41FA5}">
                      <a16:colId xmlns:a16="http://schemas.microsoft.com/office/drawing/2014/main" val="1317152243"/>
                    </a:ext>
                  </a:extLst>
                </a:gridCol>
                <a:gridCol w="1349427">
                  <a:extLst>
                    <a:ext uri="{9D8B030D-6E8A-4147-A177-3AD203B41FA5}">
                      <a16:colId xmlns:a16="http://schemas.microsoft.com/office/drawing/2014/main" val="3671132459"/>
                    </a:ext>
                  </a:extLst>
                </a:gridCol>
                <a:gridCol w="1349427">
                  <a:extLst>
                    <a:ext uri="{9D8B030D-6E8A-4147-A177-3AD203B41FA5}">
                      <a16:colId xmlns:a16="http://schemas.microsoft.com/office/drawing/2014/main" val="1564327405"/>
                    </a:ext>
                  </a:extLst>
                </a:gridCol>
              </a:tblGrid>
              <a:tr h="0">
                <a:tc>
                  <a:txBody>
                    <a:bodyPr/>
                    <a:lstStyle/>
                    <a:p>
                      <a:pPr algn="ctr">
                        <a:buNone/>
                      </a:pPr>
                      <a:r>
                        <a:rPr lang="en-IN" b="1"/>
                        <a:t>Point ID</a:t>
                      </a:r>
                      <a:endParaRPr lang="en-IN"/>
                    </a:p>
                  </a:txBody>
                  <a:tcPr anchor="ctr">
                    <a:lnL>
                      <a:noFill/>
                    </a:lnL>
                    <a:lnR>
                      <a:noFill/>
                    </a:lnR>
                    <a:lnT>
                      <a:noFill/>
                    </a:lnT>
                    <a:lnB>
                      <a:noFill/>
                    </a:lnB>
                    <a:noFill/>
                  </a:tcPr>
                </a:tc>
                <a:tc>
                  <a:txBody>
                    <a:bodyPr/>
                    <a:lstStyle/>
                    <a:p>
                      <a:pPr algn="ctr">
                        <a:buNone/>
                      </a:pPr>
                      <a:r>
                        <a:rPr lang="en-IN" b="1"/>
                        <a:t>Actual Class (y)</a:t>
                      </a:r>
                      <a:endParaRPr lang="en-IN"/>
                    </a:p>
                  </a:txBody>
                  <a:tcPr anchor="ctr">
                    <a:lnL>
                      <a:noFill/>
                    </a:lnL>
                    <a:lnR>
                      <a:noFill/>
                    </a:lnR>
                    <a:lnT>
                      <a:noFill/>
                    </a:lnT>
                    <a:lnB>
                      <a:noFill/>
                    </a:lnB>
                    <a:noFill/>
                  </a:tcPr>
                </a:tc>
                <a:tc>
                  <a:txBody>
                    <a:bodyPr/>
                    <a:lstStyle/>
                    <a:p>
                      <a:pPr algn="ctr">
                        <a:buNone/>
                      </a:pPr>
                      <a:r>
                        <a:rPr lang="en-IN" b="1" dirty="0"/>
                        <a:t>CNN Probability</a:t>
                      </a:r>
                      <a:endParaRPr lang="en-IN" dirty="0"/>
                    </a:p>
                  </a:txBody>
                  <a:tcPr anchor="ctr">
                    <a:lnL>
                      <a:noFill/>
                    </a:lnL>
                    <a:lnR>
                      <a:noFill/>
                    </a:lnR>
                    <a:lnT>
                      <a:noFill/>
                    </a:lnT>
                    <a:lnB>
                      <a:noFill/>
                    </a:lnB>
                    <a:noFill/>
                  </a:tcPr>
                </a:tc>
                <a:tc>
                  <a:txBody>
                    <a:bodyPr/>
                    <a:lstStyle/>
                    <a:p>
                      <a:pPr algn="ctr">
                        <a:buNone/>
                      </a:pPr>
                      <a:r>
                        <a:rPr lang="en-IN" b="1"/>
                        <a:t>XGBoost Probability</a:t>
                      </a:r>
                      <a:endParaRPr lang="en-IN"/>
                    </a:p>
                  </a:txBody>
                  <a:tcPr anchor="ctr">
                    <a:lnL>
                      <a:noFill/>
                    </a:lnL>
                    <a:lnR>
                      <a:noFill/>
                    </a:lnR>
                    <a:lnT>
                      <a:noFill/>
                    </a:lnT>
                    <a:lnB>
                      <a:noFill/>
                    </a:lnB>
                    <a:noFill/>
                  </a:tcPr>
                </a:tc>
                <a:extLst>
                  <a:ext uri="{0D108BD9-81ED-4DB2-BD59-A6C34878D82A}">
                    <a16:rowId xmlns:a16="http://schemas.microsoft.com/office/drawing/2014/main" val="3279928442"/>
                  </a:ext>
                </a:extLst>
              </a:tr>
              <a:tr h="0">
                <a:tc>
                  <a:txBody>
                    <a:bodyPr/>
                    <a:lstStyle/>
                    <a:p>
                      <a:pPr algn="ctr">
                        <a:buNone/>
                      </a:pPr>
                      <a:r>
                        <a:rPr lang="en-IN" b="1"/>
                        <a:t>P001</a:t>
                      </a:r>
                      <a:endParaRPr lang="en-IN"/>
                    </a:p>
                  </a:txBody>
                  <a:tcPr anchor="ctr">
                    <a:lnL>
                      <a:noFill/>
                    </a:lnL>
                    <a:lnR>
                      <a:noFill/>
                    </a:lnR>
                    <a:lnT>
                      <a:noFill/>
                    </a:lnT>
                    <a:lnB>
                      <a:noFill/>
                    </a:lnB>
                    <a:noFill/>
                  </a:tcPr>
                </a:tc>
                <a:tc>
                  <a:txBody>
                    <a:bodyPr/>
                    <a:lstStyle/>
                    <a:p>
                      <a:pPr algn="ctr">
                        <a:buNone/>
                      </a:pPr>
                      <a:r>
                        <a:rPr lang="en-IN"/>
                        <a:t>1</a:t>
                      </a:r>
                    </a:p>
                  </a:txBody>
                  <a:tcPr anchor="ctr">
                    <a:lnL>
                      <a:noFill/>
                    </a:lnL>
                    <a:lnR>
                      <a:noFill/>
                    </a:lnR>
                    <a:lnT>
                      <a:noFill/>
                    </a:lnT>
                    <a:lnB>
                      <a:noFill/>
                    </a:lnB>
                    <a:noFill/>
                  </a:tcPr>
                </a:tc>
                <a:tc>
                  <a:txBody>
                    <a:bodyPr/>
                    <a:lstStyle/>
                    <a:p>
                      <a:pPr algn="ctr">
                        <a:buNone/>
                      </a:pPr>
                      <a:r>
                        <a:rPr lang="en-IN"/>
                        <a:t>0.82</a:t>
                      </a:r>
                    </a:p>
                  </a:txBody>
                  <a:tcPr anchor="ctr">
                    <a:lnL>
                      <a:noFill/>
                    </a:lnL>
                    <a:lnR>
                      <a:noFill/>
                    </a:lnR>
                    <a:lnT>
                      <a:noFill/>
                    </a:lnT>
                    <a:lnB>
                      <a:noFill/>
                    </a:lnB>
                    <a:noFill/>
                  </a:tcPr>
                </a:tc>
                <a:tc>
                  <a:txBody>
                    <a:bodyPr/>
                    <a:lstStyle/>
                    <a:p>
                      <a:pPr algn="ctr">
                        <a:buNone/>
                      </a:pPr>
                      <a:r>
                        <a:rPr lang="en-IN"/>
                        <a:t>0.89</a:t>
                      </a:r>
                    </a:p>
                  </a:txBody>
                  <a:tcPr anchor="ctr">
                    <a:lnL>
                      <a:noFill/>
                    </a:lnL>
                    <a:lnR>
                      <a:noFill/>
                    </a:lnR>
                    <a:lnT>
                      <a:noFill/>
                    </a:lnT>
                    <a:lnB>
                      <a:noFill/>
                    </a:lnB>
                    <a:noFill/>
                  </a:tcPr>
                </a:tc>
                <a:extLst>
                  <a:ext uri="{0D108BD9-81ED-4DB2-BD59-A6C34878D82A}">
                    <a16:rowId xmlns:a16="http://schemas.microsoft.com/office/drawing/2014/main" val="34528875"/>
                  </a:ext>
                </a:extLst>
              </a:tr>
              <a:tr h="0">
                <a:tc>
                  <a:txBody>
                    <a:bodyPr/>
                    <a:lstStyle/>
                    <a:p>
                      <a:pPr algn="ctr">
                        <a:buNone/>
                      </a:pPr>
                      <a:r>
                        <a:rPr lang="en-IN" b="1"/>
                        <a:t>P002</a:t>
                      </a:r>
                      <a:endParaRPr lang="en-IN"/>
                    </a:p>
                  </a:txBody>
                  <a:tcPr anchor="ctr">
                    <a:lnL>
                      <a:noFill/>
                    </a:lnL>
                    <a:lnR>
                      <a:noFill/>
                    </a:lnR>
                    <a:lnT>
                      <a:noFill/>
                    </a:lnT>
                    <a:lnB>
                      <a:noFill/>
                    </a:lnB>
                    <a:noFill/>
                  </a:tcPr>
                </a:tc>
                <a:tc>
                  <a:txBody>
                    <a:bodyPr/>
                    <a:lstStyle/>
                    <a:p>
                      <a:pPr algn="ctr">
                        <a:buNone/>
                      </a:pPr>
                      <a:r>
                        <a:rPr lang="en-IN"/>
                        <a:t>1</a:t>
                      </a:r>
                    </a:p>
                  </a:txBody>
                  <a:tcPr anchor="ctr">
                    <a:lnL>
                      <a:noFill/>
                    </a:lnL>
                    <a:lnR>
                      <a:noFill/>
                    </a:lnR>
                    <a:lnT>
                      <a:noFill/>
                    </a:lnT>
                    <a:lnB>
                      <a:noFill/>
                    </a:lnB>
                    <a:noFill/>
                  </a:tcPr>
                </a:tc>
                <a:tc>
                  <a:txBody>
                    <a:bodyPr/>
                    <a:lstStyle/>
                    <a:p>
                      <a:pPr algn="ctr">
                        <a:buNone/>
                      </a:pPr>
                      <a:r>
                        <a:rPr lang="en-IN"/>
                        <a:t>0.75</a:t>
                      </a:r>
                    </a:p>
                  </a:txBody>
                  <a:tcPr anchor="ctr">
                    <a:lnL>
                      <a:noFill/>
                    </a:lnL>
                    <a:lnR>
                      <a:noFill/>
                    </a:lnR>
                    <a:lnT>
                      <a:noFill/>
                    </a:lnT>
                    <a:lnB>
                      <a:noFill/>
                    </a:lnB>
                    <a:noFill/>
                  </a:tcPr>
                </a:tc>
                <a:tc>
                  <a:txBody>
                    <a:bodyPr/>
                    <a:lstStyle/>
                    <a:p>
                      <a:pPr algn="ctr">
                        <a:buNone/>
                      </a:pPr>
                      <a:r>
                        <a:rPr lang="en-IN"/>
                        <a:t>0.91</a:t>
                      </a:r>
                    </a:p>
                  </a:txBody>
                  <a:tcPr anchor="ctr">
                    <a:lnL>
                      <a:noFill/>
                    </a:lnL>
                    <a:lnR>
                      <a:noFill/>
                    </a:lnR>
                    <a:lnT>
                      <a:noFill/>
                    </a:lnT>
                    <a:lnB>
                      <a:noFill/>
                    </a:lnB>
                    <a:noFill/>
                  </a:tcPr>
                </a:tc>
                <a:extLst>
                  <a:ext uri="{0D108BD9-81ED-4DB2-BD59-A6C34878D82A}">
                    <a16:rowId xmlns:a16="http://schemas.microsoft.com/office/drawing/2014/main" val="3604750341"/>
                  </a:ext>
                </a:extLst>
              </a:tr>
              <a:tr h="0">
                <a:tc>
                  <a:txBody>
                    <a:bodyPr/>
                    <a:lstStyle/>
                    <a:p>
                      <a:pPr algn="ctr">
                        <a:buNone/>
                      </a:pPr>
                      <a:r>
                        <a:rPr lang="en-IN" b="1"/>
                        <a:t>A001</a:t>
                      </a:r>
                      <a:endParaRPr lang="en-IN"/>
                    </a:p>
                  </a:txBody>
                  <a:tcPr anchor="ctr">
                    <a:lnL>
                      <a:noFill/>
                    </a:lnL>
                    <a:lnR>
                      <a:noFill/>
                    </a:lnR>
                    <a:lnT>
                      <a:noFill/>
                    </a:lnT>
                    <a:lnB>
                      <a:noFill/>
                    </a:lnB>
                    <a:noFill/>
                  </a:tcPr>
                </a:tc>
                <a:tc>
                  <a:txBody>
                    <a:bodyPr/>
                    <a:lstStyle/>
                    <a:p>
                      <a:pPr algn="ctr">
                        <a:buNone/>
                      </a:pPr>
                      <a:r>
                        <a:rPr lang="en-IN"/>
                        <a:t>0</a:t>
                      </a:r>
                    </a:p>
                  </a:txBody>
                  <a:tcPr anchor="ctr">
                    <a:lnL>
                      <a:noFill/>
                    </a:lnL>
                    <a:lnR>
                      <a:noFill/>
                    </a:lnR>
                    <a:lnT>
                      <a:noFill/>
                    </a:lnT>
                    <a:lnB>
                      <a:noFill/>
                    </a:lnB>
                    <a:noFill/>
                  </a:tcPr>
                </a:tc>
                <a:tc>
                  <a:txBody>
                    <a:bodyPr/>
                    <a:lstStyle/>
                    <a:p>
                      <a:pPr algn="ctr">
                        <a:buNone/>
                      </a:pPr>
                      <a:r>
                        <a:rPr lang="en-IN"/>
                        <a:t>0.12</a:t>
                      </a:r>
                    </a:p>
                  </a:txBody>
                  <a:tcPr anchor="ctr">
                    <a:lnL>
                      <a:noFill/>
                    </a:lnL>
                    <a:lnR>
                      <a:noFill/>
                    </a:lnR>
                    <a:lnT>
                      <a:noFill/>
                    </a:lnT>
                    <a:lnB>
                      <a:noFill/>
                    </a:lnB>
                    <a:noFill/>
                  </a:tcPr>
                </a:tc>
                <a:tc>
                  <a:txBody>
                    <a:bodyPr/>
                    <a:lstStyle/>
                    <a:p>
                      <a:pPr algn="ctr">
                        <a:buNone/>
                      </a:pPr>
                      <a:r>
                        <a:rPr lang="en-IN"/>
                        <a:t>0.05</a:t>
                      </a:r>
                    </a:p>
                  </a:txBody>
                  <a:tcPr anchor="ctr">
                    <a:lnL>
                      <a:noFill/>
                    </a:lnL>
                    <a:lnR>
                      <a:noFill/>
                    </a:lnR>
                    <a:lnT>
                      <a:noFill/>
                    </a:lnT>
                    <a:lnB>
                      <a:noFill/>
                    </a:lnB>
                    <a:noFill/>
                  </a:tcPr>
                </a:tc>
                <a:extLst>
                  <a:ext uri="{0D108BD9-81ED-4DB2-BD59-A6C34878D82A}">
                    <a16:rowId xmlns:a16="http://schemas.microsoft.com/office/drawing/2014/main" val="2913083818"/>
                  </a:ext>
                </a:extLst>
              </a:tr>
              <a:tr h="0">
                <a:tc>
                  <a:txBody>
                    <a:bodyPr/>
                    <a:lstStyle/>
                    <a:p>
                      <a:pPr algn="ctr">
                        <a:buNone/>
                      </a:pPr>
                      <a:r>
                        <a:rPr lang="en-IN" b="1"/>
                        <a:t>A002</a:t>
                      </a:r>
                      <a:endParaRPr lang="en-IN"/>
                    </a:p>
                  </a:txBody>
                  <a:tcPr anchor="ctr">
                    <a:lnL>
                      <a:noFill/>
                    </a:lnL>
                    <a:lnR>
                      <a:noFill/>
                    </a:lnR>
                    <a:lnT>
                      <a:noFill/>
                    </a:lnT>
                    <a:lnB>
                      <a:noFill/>
                    </a:lnB>
                    <a:noFill/>
                  </a:tcPr>
                </a:tc>
                <a:tc>
                  <a:txBody>
                    <a:bodyPr/>
                    <a:lstStyle/>
                    <a:p>
                      <a:pPr algn="ctr">
                        <a:buNone/>
                      </a:pPr>
                      <a:r>
                        <a:rPr lang="en-IN"/>
                        <a:t>0</a:t>
                      </a:r>
                    </a:p>
                  </a:txBody>
                  <a:tcPr anchor="ctr">
                    <a:lnL>
                      <a:noFill/>
                    </a:lnL>
                    <a:lnR>
                      <a:noFill/>
                    </a:lnR>
                    <a:lnT>
                      <a:noFill/>
                    </a:lnT>
                    <a:lnB>
                      <a:noFill/>
                    </a:lnB>
                    <a:noFill/>
                  </a:tcPr>
                </a:tc>
                <a:tc>
                  <a:txBody>
                    <a:bodyPr/>
                    <a:lstStyle/>
                    <a:p>
                      <a:pPr algn="ctr">
                        <a:buNone/>
                      </a:pPr>
                      <a:r>
                        <a:rPr lang="en-IN"/>
                        <a:t>0.35</a:t>
                      </a:r>
                    </a:p>
                  </a:txBody>
                  <a:tcPr anchor="ctr">
                    <a:lnL>
                      <a:noFill/>
                    </a:lnL>
                    <a:lnR>
                      <a:noFill/>
                    </a:lnR>
                    <a:lnT>
                      <a:noFill/>
                    </a:lnT>
                    <a:lnB>
                      <a:noFill/>
                    </a:lnB>
                    <a:noFill/>
                  </a:tcPr>
                </a:tc>
                <a:tc>
                  <a:txBody>
                    <a:bodyPr/>
                    <a:lstStyle/>
                    <a:p>
                      <a:pPr algn="ctr">
                        <a:buNone/>
                      </a:pPr>
                      <a:r>
                        <a:rPr lang="en-IN" dirty="0"/>
                        <a:t>0.08</a:t>
                      </a:r>
                    </a:p>
                  </a:txBody>
                  <a:tcPr anchor="ctr">
                    <a:lnL>
                      <a:noFill/>
                    </a:lnL>
                    <a:lnR>
                      <a:noFill/>
                    </a:lnR>
                    <a:lnT>
                      <a:noFill/>
                    </a:lnT>
                    <a:lnB>
                      <a:noFill/>
                    </a:lnB>
                    <a:noFill/>
                  </a:tcPr>
                </a:tc>
                <a:extLst>
                  <a:ext uri="{0D108BD9-81ED-4DB2-BD59-A6C34878D82A}">
                    <a16:rowId xmlns:a16="http://schemas.microsoft.com/office/drawing/2014/main" val="3166422273"/>
                  </a:ext>
                </a:extLst>
              </a:tr>
            </a:tbl>
          </a:graphicData>
        </a:graphic>
      </p:graphicFrame>
      <p:pic>
        <p:nvPicPr>
          <p:cNvPr id="16" name="Picture 15">
            <a:extLst>
              <a:ext uri="{FF2B5EF4-FFF2-40B4-BE49-F238E27FC236}">
                <a16:creationId xmlns:a16="http://schemas.microsoft.com/office/drawing/2014/main" id="{FFB5BDC1-E345-DC38-7E74-0944AEA2B8FA}"/>
              </a:ext>
            </a:extLst>
          </p:cNvPr>
          <p:cNvPicPr>
            <a:picLocks noChangeAspect="1"/>
          </p:cNvPicPr>
          <p:nvPr/>
        </p:nvPicPr>
        <p:blipFill>
          <a:blip r:embed="rId4"/>
          <a:stretch>
            <a:fillRect/>
          </a:stretch>
        </p:blipFill>
        <p:spPr>
          <a:xfrm>
            <a:off x="7041973" y="1653851"/>
            <a:ext cx="4825079" cy="1089534"/>
          </a:xfrm>
          <a:prstGeom prst="rect">
            <a:avLst/>
          </a:prstGeom>
        </p:spPr>
      </p:pic>
    </p:spTree>
    <p:extLst>
      <p:ext uri="{BB962C8B-B14F-4D97-AF65-F5344CB8AC3E}">
        <p14:creationId xmlns:p14="http://schemas.microsoft.com/office/powerpoint/2010/main" val="12724476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670A3-1987-CF6D-AEE7-51E472F3FE1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5B338A4-635E-0997-2128-F0D92822F17E}"/>
              </a:ext>
            </a:extLst>
          </p:cNvPr>
          <p:cNvSpPr>
            <a:spLocks noGrp="1"/>
          </p:cNvSpPr>
          <p:nvPr>
            <p:ph type="title"/>
          </p:nvPr>
        </p:nvSpPr>
        <p:spPr>
          <a:xfrm>
            <a:off x="292995" y="104931"/>
            <a:ext cx="12223791" cy="1325563"/>
          </a:xfrm>
        </p:spPr>
        <p:txBody>
          <a:bodyPr>
            <a:normAutofit/>
          </a:bodyPr>
          <a:lstStyle/>
          <a:p>
            <a:r>
              <a:rPr lang="en-US" b="1" dirty="0">
                <a:solidFill>
                  <a:srgbClr val="002060"/>
                </a:solidFill>
              </a:rPr>
              <a:t>Training the Meta-Learner &amp; Final Results</a:t>
            </a:r>
          </a:p>
        </p:txBody>
      </p:sp>
      <p:sp>
        <p:nvSpPr>
          <p:cNvPr id="3" name="TextBox 2">
            <a:extLst>
              <a:ext uri="{FF2B5EF4-FFF2-40B4-BE49-F238E27FC236}">
                <a16:creationId xmlns:a16="http://schemas.microsoft.com/office/drawing/2014/main" id="{D76E9EC5-5034-86D2-AF5E-4573F38A336C}"/>
              </a:ext>
            </a:extLst>
          </p:cNvPr>
          <p:cNvSpPr txBox="1"/>
          <p:nvPr/>
        </p:nvSpPr>
        <p:spPr>
          <a:xfrm>
            <a:off x="496966" y="1203123"/>
            <a:ext cx="6355249" cy="4524315"/>
          </a:xfrm>
          <a:prstGeom prst="rect">
            <a:avLst/>
          </a:prstGeom>
          <a:noFill/>
        </p:spPr>
        <p:txBody>
          <a:bodyPr wrap="square">
            <a:spAutoFit/>
          </a:bodyPr>
          <a:lstStyle/>
          <a:p>
            <a:pPr marL="342900" indent="-342900">
              <a:buFont typeface="Arial" panose="020B0604020202020204" pitchFamily="34" charset="0"/>
              <a:buChar char="•"/>
            </a:pPr>
            <a:r>
              <a:rPr lang="en-US" sz="2400" b="1" dirty="0"/>
              <a:t>Meta-Learner:</a:t>
            </a:r>
            <a:r>
              <a:rPr lang="en-US" sz="2400" dirty="0"/>
              <a:t> We train a simple, interpretable model like </a:t>
            </a:r>
            <a:r>
              <a:rPr lang="en-US" sz="2400" b="1" dirty="0"/>
              <a:t>Logistic Regression</a:t>
            </a:r>
            <a:r>
              <a:rPr lang="en-US" sz="2400" dirty="0"/>
              <a:t> on the new dataset from the previous slide. Its job is to learn the optimal weights to assign to the CNN and </a:t>
            </a:r>
            <a:r>
              <a:rPr lang="en-US" sz="2400" dirty="0" err="1"/>
              <a:t>XGBoost</a:t>
            </a:r>
            <a:r>
              <a:rPr lang="en-US" sz="2400" dirty="0"/>
              <a:t> predictions.</a:t>
            </a:r>
          </a:p>
          <a:p>
            <a:endParaRPr lang="en-US" sz="2400" dirty="0"/>
          </a:p>
          <a:p>
            <a:pPr marL="342900" indent="-342900">
              <a:buFont typeface="Arial" panose="020B0604020202020204" pitchFamily="34" charset="0"/>
              <a:buChar char="•"/>
            </a:pPr>
            <a:r>
              <a:rPr lang="en-US" sz="2400" b="1" dirty="0"/>
              <a:t>Interpretation:</a:t>
            </a:r>
            <a:r>
              <a:rPr lang="en-US" sz="2400" dirty="0"/>
              <a:t> The meta-learner might learn that if the </a:t>
            </a:r>
            <a:r>
              <a:rPr lang="en-US" sz="2400" dirty="0" err="1"/>
              <a:t>XGBoost</a:t>
            </a:r>
            <a:r>
              <a:rPr lang="en-US" sz="2400" dirty="0"/>
              <a:t> model is very confident (Prob &gt; 0.9), its prediction should be trusted heavily. But if the </a:t>
            </a:r>
            <a:r>
              <a:rPr lang="en-US" sz="2400" dirty="0" err="1"/>
              <a:t>XGBoost</a:t>
            </a:r>
            <a:r>
              <a:rPr lang="en-US" sz="2400" dirty="0"/>
              <a:t> model is uncertain (Prob ~ 0.5), it should pay more attention to the CNN's visual analysis.</a:t>
            </a:r>
          </a:p>
        </p:txBody>
      </p:sp>
      <p:pic>
        <p:nvPicPr>
          <p:cNvPr id="4" name="Picture 3">
            <a:extLst>
              <a:ext uri="{FF2B5EF4-FFF2-40B4-BE49-F238E27FC236}">
                <a16:creationId xmlns:a16="http://schemas.microsoft.com/office/drawing/2014/main" id="{7F7BB27C-68C3-F5AD-D4C3-19712D178B9E}"/>
              </a:ext>
            </a:extLst>
          </p:cNvPr>
          <p:cNvPicPr>
            <a:picLocks noChangeAspect="1"/>
          </p:cNvPicPr>
          <p:nvPr/>
        </p:nvPicPr>
        <p:blipFill>
          <a:blip r:embed="rId2"/>
          <a:stretch>
            <a:fillRect/>
          </a:stretch>
        </p:blipFill>
        <p:spPr>
          <a:xfrm>
            <a:off x="7545723" y="1363038"/>
            <a:ext cx="4020040" cy="3920995"/>
          </a:xfrm>
          <a:prstGeom prst="rect">
            <a:avLst/>
          </a:prstGeom>
        </p:spPr>
      </p:pic>
    </p:spTree>
    <p:extLst>
      <p:ext uri="{BB962C8B-B14F-4D97-AF65-F5344CB8AC3E}">
        <p14:creationId xmlns:p14="http://schemas.microsoft.com/office/powerpoint/2010/main" val="19727320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72C24-C1B9-3F81-9587-6988784D3E1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0F8D1BE-54A3-C2AC-A92F-307491905E33}"/>
              </a:ext>
            </a:extLst>
          </p:cNvPr>
          <p:cNvSpPr>
            <a:spLocks noGrp="1"/>
          </p:cNvSpPr>
          <p:nvPr>
            <p:ph type="title"/>
          </p:nvPr>
        </p:nvSpPr>
        <p:spPr>
          <a:xfrm>
            <a:off x="292995" y="104931"/>
            <a:ext cx="12223791" cy="1325563"/>
          </a:xfrm>
        </p:spPr>
        <p:txBody>
          <a:bodyPr>
            <a:normAutofit/>
          </a:bodyPr>
          <a:lstStyle/>
          <a:p>
            <a:r>
              <a:rPr lang="en-US" b="1" dirty="0">
                <a:solidFill>
                  <a:srgbClr val="002060"/>
                </a:solidFill>
              </a:rPr>
              <a:t>The Final Product: A Nuanced Suitability Map</a:t>
            </a:r>
          </a:p>
        </p:txBody>
      </p:sp>
      <p:sp>
        <p:nvSpPr>
          <p:cNvPr id="3" name="TextBox 2">
            <a:extLst>
              <a:ext uri="{FF2B5EF4-FFF2-40B4-BE49-F238E27FC236}">
                <a16:creationId xmlns:a16="http://schemas.microsoft.com/office/drawing/2014/main" id="{D651C36C-8E38-A929-C26C-E2119A239838}"/>
              </a:ext>
            </a:extLst>
          </p:cNvPr>
          <p:cNvSpPr txBox="1"/>
          <p:nvPr/>
        </p:nvSpPr>
        <p:spPr>
          <a:xfrm>
            <a:off x="511957" y="1293064"/>
            <a:ext cx="5888843" cy="4493538"/>
          </a:xfrm>
          <a:prstGeom prst="rect">
            <a:avLst/>
          </a:prstGeom>
          <a:noFill/>
        </p:spPr>
        <p:txBody>
          <a:bodyPr wrap="square">
            <a:spAutoFit/>
          </a:bodyPr>
          <a:lstStyle/>
          <a:p>
            <a:pPr marL="342900" indent="-342900">
              <a:buFont typeface="Arial" panose="020B0604020202020204" pitchFamily="34" charset="0"/>
              <a:buChar char="•"/>
            </a:pPr>
            <a:r>
              <a:rPr lang="en-US" sz="2200" b="1" dirty="0"/>
              <a:t>Process:</a:t>
            </a:r>
            <a:r>
              <a:rPr lang="en-US" sz="2200" dirty="0"/>
              <a:t> To create the final map, we run our entire ensemble pipeline on every single pixel of the study area.</a:t>
            </a:r>
          </a:p>
          <a:p>
            <a:pPr marL="342900" indent="-342900">
              <a:buFont typeface="Arial" panose="020B0604020202020204" pitchFamily="34" charset="0"/>
              <a:buChar char="•"/>
            </a:pPr>
            <a:r>
              <a:rPr lang="en-US" sz="2200" b="1" dirty="0"/>
              <a:t>Output:</a:t>
            </a:r>
            <a:r>
              <a:rPr lang="en-US" sz="2200" dirty="0"/>
              <a:t> The result is not just a binary map, but a continuous probability surface from 0.0 to 1.0.</a:t>
            </a:r>
          </a:p>
          <a:p>
            <a:pPr marL="342900" indent="-342900">
              <a:buFont typeface="Arial" panose="020B0604020202020204" pitchFamily="34" charset="0"/>
              <a:buChar char="•"/>
            </a:pPr>
            <a:r>
              <a:rPr lang="en-US" sz="2200" b="1" dirty="0"/>
              <a:t>Advantage:</a:t>
            </a:r>
            <a:r>
              <a:rPr lang="en-US" sz="2200" dirty="0"/>
              <a:t> This is far more useful for conservation. It allows planners to distinguish between "good" (0.7 prob) and "excellent" (0.95 prob) habitat. The "excellent" areas can be prioritized for protection, while the "good" areas might form the basis for </a:t>
            </a:r>
            <a:r>
              <a:rPr lang="en-US" sz="2200" b="1" dirty="0"/>
              <a:t>conservation corridors</a:t>
            </a:r>
            <a:r>
              <a:rPr lang="en-US" sz="2200" dirty="0"/>
              <a:t>.</a:t>
            </a:r>
          </a:p>
        </p:txBody>
      </p:sp>
      <p:pic>
        <p:nvPicPr>
          <p:cNvPr id="6" name="Picture 5">
            <a:extLst>
              <a:ext uri="{FF2B5EF4-FFF2-40B4-BE49-F238E27FC236}">
                <a16:creationId xmlns:a16="http://schemas.microsoft.com/office/drawing/2014/main" id="{45235D21-C003-8D08-C58F-EB9BCF980970}"/>
              </a:ext>
            </a:extLst>
          </p:cNvPr>
          <p:cNvPicPr>
            <a:picLocks noChangeAspect="1"/>
          </p:cNvPicPr>
          <p:nvPr/>
        </p:nvPicPr>
        <p:blipFill>
          <a:blip r:embed="rId2"/>
          <a:stretch>
            <a:fillRect/>
          </a:stretch>
        </p:blipFill>
        <p:spPr>
          <a:xfrm>
            <a:off x="7349465" y="1659715"/>
            <a:ext cx="3494090" cy="3538569"/>
          </a:xfrm>
          <a:prstGeom prst="rect">
            <a:avLst/>
          </a:prstGeom>
        </p:spPr>
      </p:pic>
    </p:spTree>
    <p:extLst>
      <p:ext uri="{BB962C8B-B14F-4D97-AF65-F5344CB8AC3E}">
        <p14:creationId xmlns:p14="http://schemas.microsoft.com/office/powerpoint/2010/main" val="19281585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B9A57-CAEA-0BDC-7609-7F9544A4A8D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BBF89D6-02AC-A1FF-70F2-E62D853440F3}"/>
              </a:ext>
            </a:extLst>
          </p:cNvPr>
          <p:cNvSpPr>
            <a:spLocks noGrp="1"/>
          </p:cNvSpPr>
          <p:nvPr>
            <p:ph type="title"/>
          </p:nvPr>
        </p:nvSpPr>
        <p:spPr>
          <a:xfrm>
            <a:off x="292995" y="104931"/>
            <a:ext cx="12223791" cy="1325563"/>
          </a:xfrm>
        </p:spPr>
        <p:txBody>
          <a:bodyPr>
            <a:normAutofit/>
          </a:bodyPr>
          <a:lstStyle/>
          <a:p>
            <a:r>
              <a:rPr lang="en-US" b="1" dirty="0">
                <a:solidFill>
                  <a:srgbClr val="002060"/>
                </a:solidFill>
              </a:rPr>
              <a:t>From Model to Mission: Real-World Impact</a:t>
            </a:r>
          </a:p>
        </p:txBody>
      </p:sp>
      <p:sp>
        <p:nvSpPr>
          <p:cNvPr id="3" name="TextBox 2">
            <a:extLst>
              <a:ext uri="{FF2B5EF4-FFF2-40B4-BE49-F238E27FC236}">
                <a16:creationId xmlns:a16="http://schemas.microsoft.com/office/drawing/2014/main" id="{3C1C05EB-27D6-204A-99E2-CC4B2041E48F}"/>
              </a:ext>
            </a:extLst>
          </p:cNvPr>
          <p:cNvSpPr txBox="1"/>
          <p:nvPr/>
        </p:nvSpPr>
        <p:spPr>
          <a:xfrm>
            <a:off x="991641" y="1430494"/>
            <a:ext cx="9516463" cy="4524315"/>
          </a:xfrm>
          <a:prstGeom prst="rect">
            <a:avLst/>
          </a:prstGeom>
          <a:noFill/>
        </p:spPr>
        <p:txBody>
          <a:bodyPr wrap="square">
            <a:spAutoFit/>
          </a:bodyPr>
          <a:lstStyle/>
          <a:p>
            <a:pPr marL="457200" indent="-457200">
              <a:buFont typeface="+mj-lt"/>
              <a:buAutoNum type="arabicPeriod"/>
            </a:pPr>
            <a:r>
              <a:rPr lang="en-US" sz="2400" b="1" dirty="0"/>
              <a:t>Summary:</a:t>
            </a:r>
            <a:r>
              <a:rPr lang="en-US" sz="2400" dirty="0"/>
              <a:t> The stacking ensemble provided a significant boost in accuracy, creating a more reliable tool for conservation planning.</a:t>
            </a:r>
          </a:p>
          <a:p>
            <a:endParaRPr lang="en-US" sz="2400" dirty="0"/>
          </a:p>
          <a:p>
            <a:pPr marL="457200" indent="-457200">
              <a:buFont typeface="+mj-lt"/>
              <a:buAutoNum type="arabicPeriod"/>
            </a:pPr>
            <a:r>
              <a:rPr lang="en-US" sz="2400" b="1" dirty="0"/>
              <a:t>Actionable Insights:</a:t>
            </a:r>
            <a:endParaRPr lang="en-US" sz="2400" dirty="0"/>
          </a:p>
          <a:p>
            <a:pPr marL="800100" lvl="1" indent="-342900">
              <a:buFont typeface="Arial" panose="020B0604020202020204" pitchFamily="34" charset="0"/>
              <a:buChar char="•"/>
            </a:pPr>
            <a:r>
              <a:rPr lang="en-US" sz="2400" b="1" dirty="0"/>
              <a:t>Identify Core Habitats:</a:t>
            </a:r>
            <a:r>
              <a:rPr lang="en-US" sz="2400" dirty="0"/>
              <a:t> The highest probability areas are designated for strict protection and anti-poaching patrols.</a:t>
            </a:r>
          </a:p>
          <a:p>
            <a:pPr marL="800100" lvl="1" indent="-342900">
              <a:buFont typeface="Arial" panose="020B0604020202020204" pitchFamily="34" charset="0"/>
              <a:buChar char="•"/>
            </a:pPr>
            <a:r>
              <a:rPr lang="en-US" sz="2400" b="1" dirty="0"/>
              <a:t>Map Conservation Corridors:</a:t>
            </a:r>
            <a:r>
              <a:rPr lang="en-US" sz="2400" dirty="0"/>
              <a:t> Planners can use the map to identify the most likely paths for Snow Leopards to travel between core habitats, guiding infrastructure development (e.g., where </a:t>
            </a:r>
            <a:r>
              <a:rPr lang="en-US" sz="2400" i="1" dirty="0"/>
              <a:t>not</a:t>
            </a:r>
            <a:r>
              <a:rPr lang="en-US" sz="2400" dirty="0"/>
              <a:t> to build a road).</a:t>
            </a:r>
          </a:p>
          <a:p>
            <a:pPr marL="800100" lvl="1" indent="-342900">
              <a:buFont typeface="Arial" panose="020B0604020202020204" pitchFamily="34" charset="0"/>
              <a:buChar char="•"/>
            </a:pPr>
            <a:r>
              <a:rPr lang="en-US" sz="2400" b="1" dirty="0"/>
              <a:t>Focus Community Engagement:</a:t>
            </a:r>
            <a:r>
              <a:rPr lang="en-US" sz="2400" dirty="0"/>
              <a:t> Work with communities living near moderate-to-high suitability zones to reduce human-wildlife conflict.</a:t>
            </a:r>
          </a:p>
        </p:txBody>
      </p:sp>
    </p:spTree>
    <p:extLst>
      <p:ext uri="{BB962C8B-B14F-4D97-AF65-F5344CB8AC3E}">
        <p14:creationId xmlns:p14="http://schemas.microsoft.com/office/powerpoint/2010/main" val="417988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1C3A2-4317-564D-2250-3568607C606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67800D5-E874-4179-5B08-639AA70D31AB}"/>
              </a:ext>
            </a:extLst>
          </p:cNvPr>
          <p:cNvSpPr>
            <a:spLocks noGrp="1"/>
          </p:cNvSpPr>
          <p:nvPr>
            <p:ph type="title"/>
          </p:nvPr>
        </p:nvSpPr>
        <p:spPr>
          <a:xfrm>
            <a:off x="292995" y="104931"/>
            <a:ext cx="12223791" cy="1325563"/>
          </a:xfrm>
        </p:spPr>
        <p:txBody>
          <a:bodyPr>
            <a:normAutofit/>
          </a:bodyPr>
          <a:lstStyle/>
          <a:p>
            <a:r>
              <a:rPr lang="en-US" b="1" dirty="0">
                <a:solidFill>
                  <a:srgbClr val="002060"/>
                </a:solidFill>
              </a:rPr>
              <a:t>Chapter 4 Summary and Conclusion</a:t>
            </a:r>
          </a:p>
        </p:txBody>
      </p:sp>
      <p:sp>
        <p:nvSpPr>
          <p:cNvPr id="3" name="TextBox 2">
            <a:extLst>
              <a:ext uri="{FF2B5EF4-FFF2-40B4-BE49-F238E27FC236}">
                <a16:creationId xmlns:a16="http://schemas.microsoft.com/office/drawing/2014/main" id="{5AB8C0A6-65E3-2724-9010-AD420F27DF7A}"/>
              </a:ext>
            </a:extLst>
          </p:cNvPr>
          <p:cNvSpPr txBox="1"/>
          <p:nvPr/>
        </p:nvSpPr>
        <p:spPr>
          <a:xfrm>
            <a:off x="699333" y="1168166"/>
            <a:ext cx="6848215" cy="4893647"/>
          </a:xfrm>
          <a:prstGeom prst="rect">
            <a:avLst/>
          </a:prstGeom>
          <a:noFill/>
        </p:spPr>
        <p:txBody>
          <a:bodyPr wrap="square">
            <a:spAutoFit/>
          </a:bodyPr>
          <a:lstStyle/>
          <a:p>
            <a:pPr marL="342900" indent="-342900">
              <a:buFont typeface="Arial" panose="020B0604020202020204" pitchFamily="34" charset="0"/>
              <a:buChar char="•"/>
            </a:pPr>
            <a:r>
              <a:rPr lang="en-US" sz="2400" b="1" dirty="0"/>
              <a:t>Deep Learning</a:t>
            </a:r>
            <a:r>
              <a:rPr lang="en-US" sz="2400" dirty="0"/>
              <a:t> automates feature extraction, unlocking patterns in complex spatial data like imagery (CNNs) and time series (LSTMs).</a:t>
            </a:r>
          </a:p>
          <a:p>
            <a:pPr marL="342900" indent="-342900">
              <a:buFont typeface="Arial" panose="020B0604020202020204" pitchFamily="34" charset="0"/>
              <a:buChar char="•"/>
            </a:pPr>
            <a:r>
              <a:rPr lang="en-US" sz="2400" b="1" dirty="0"/>
              <a:t>Transfer Learning</a:t>
            </a:r>
            <a:r>
              <a:rPr lang="en-US" sz="2400" dirty="0"/>
              <a:t> is a crucial technique for applying DL to geo-informatics by leveraging pre-trained models, saving time and data.</a:t>
            </a:r>
          </a:p>
          <a:p>
            <a:pPr marL="342900" indent="-342900">
              <a:buFont typeface="Arial" panose="020B0604020202020204" pitchFamily="34" charset="0"/>
              <a:buChar char="•"/>
            </a:pPr>
            <a:r>
              <a:rPr lang="en-US" sz="2400" b="1" dirty="0"/>
              <a:t>Spatiotemporal Models (</a:t>
            </a:r>
            <a:r>
              <a:rPr lang="en-US" sz="2400" b="1" dirty="0" err="1"/>
              <a:t>ConvLSTM</a:t>
            </a:r>
            <a:r>
              <a:rPr lang="en-US" sz="2400" b="1" dirty="0"/>
              <a:t>)</a:t>
            </a:r>
            <a:r>
              <a:rPr lang="en-US" sz="2400" dirty="0"/>
              <a:t> are designed to learn from sequences of maps to make spatial forecasts.</a:t>
            </a:r>
          </a:p>
          <a:p>
            <a:pPr marL="342900" indent="-342900">
              <a:buFont typeface="Arial" panose="020B0604020202020204" pitchFamily="34" charset="0"/>
              <a:buChar char="•"/>
            </a:pPr>
            <a:r>
              <a:rPr lang="en-US" sz="2400" b="1" dirty="0"/>
              <a:t>Ensemble Methods</a:t>
            </a:r>
            <a:r>
              <a:rPr lang="en-US" sz="2400" dirty="0"/>
              <a:t> (Bagging, Boosting, Stacking) combine multiple models to improve accuracy and robustness, representing the peak of predictive performance.</a:t>
            </a:r>
          </a:p>
        </p:txBody>
      </p:sp>
      <p:pic>
        <p:nvPicPr>
          <p:cNvPr id="4" name="Picture 3">
            <a:extLst>
              <a:ext uri="{FF2B5EF4-FFF2-40B4-BE49-F238E27FC236}">
                <a16:creationId xmlns:a16="http://schemas.microsoft.com/office/drawing/2014/main" id="{837F3131-3C89-3712-71D7-5275AF9C2E10}"/>
              </a:ext>
            </a:extLst>
          </p:cNvPr>
          <p:cNvPicPr>
            <a:picLocks noChangeAspect="1"/>
          </p:cNvPicPr>
          <p:nvPr/>
        </p:nvPicPr>
        <p:blipFill>
          <a:blip r:embed="rId2"/>
          <a:stretch>
            <a:fillRect/>
          </a:stretch>
        </p:blipFill>
        <p:spPr>
          <a:xfrm>
            <a:off x="7735704" y="1633928"/>
            <a:ext cx="3958590" cy="3854416"/>
          </a:xfrm>
          <a:prstGeom prst="rect">
            <a:avLst/>
          </a:prstGeom>
        </p:spPr>
      </p:pic>
    </p:spTree>
    <p:extLst>
      <p:ext uri="{BB962C8B-B14F-4D97-AF65-F5344CB8AC3E}">
        <p14:creationId xmlns:p14="http://schemas.microsoft.com/office/powerpoint/2010/main" val="28821338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5A30D-F35A-18DD-5C27-2CEAD1650CE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07DA2DD-C613-7130-87CF-5FDC262DDF9B}"/>
              </a:ext>
            </a:extLst>
          </p:cNvPr>
          <p:cNvSpPr>
            <a:spLocks noGrp="1"/>
          </p:cNvSpPr>
          <p:nvPr>
            <p:ph type="title"/>
          </p:nvPr>
        </p:nvSpPr>
        <p:spPr>
          <a:xfrm>
            <a:off x="270510" y="133405"/>
            <a:ext cx="12223791" cy="1325563"/>
          </a:xfrm>
        </p:spPr>
        <p:txBody>
          <a:bodyPr>
            <a:normAutofit/>
          </a:bodyPr>
          <a:lstStyle/>
          <a:p>
            <a:r>
              <a:rPr lang="en-US" sz="4000" b="1" dirty="0">
                <a:solidFill>
                  <a:srgbClr val="002060"/>
                </a:solidFill>
              </a:rPr>
              <a:t>The Geo-Informatics Engineer's Deep Learning Toolkit</a:t>
            </a:r>
          </a:p>
        </p:txBody>
      </p:sp>
      <p:sp>
        <p:nvSpPr>
          <p:cNvPr id="3" name="TextBox 2">
            <a:extLst>
              <a:ext uri="{FF2B5EF4-FFF2-40B4-BE49-F238E27FC236}">
                <a16:creationId xmlns:a16="http://schemas.microsoft.com/office/drawing/2014/main" id="{57305469-CD0D-B581-53E9-D5975A0E0E84}"/>
              </a:ext>
            </a:extLst>
          </p:cNvPr>
          <p:cNvSpPr txBox="1"/>
          <p:nvPr/>
        </p:nvSpPr>
        <p:spPr>
          <a:xfrm>
            <a:off x="504461" y="1458968"/>
            <a:ext cx="6510936" cy="4154984"/>
          </a:xfrm>
          <a:prstGeom prst="rect">
            <a:avLst/>
          </a:prstGeom>
          <a:noFill/>
        </p:spPr>
        <p:txBody>
          <a:bodyPr wrap="square">
            <a:spAutoFit/>
          </a:bodyPr>
          <a:lstStyle/>
          <a:p>
            <a:pPr marL="285750" indent="-285750">
              <a:buFont typeface="Arial" panose="020B0604020202020204" pitchFamily="34" charset="0"/>
              <a:buChar char="•"/>
            </a:pPr>
            <a:r>
              <a:rPr lang="en-US" sz="2400" b="1" dirty="0"/>
              <a:t>When you have gridded/image data...</a:t>
            </a:r>
            <a:r>
              <a:rPr lang="en-US" sz="2400" dirty="0"/>
              <a:t> think </a:t>
            </a:r>
            <a:r>
              <a:rPr lang="en-US" sz="2400" b="1" dirty="0"/>
              <a:t>CNNs &amp; Transfer Learning</a:t>
            </a:r>
            <a:r>
              <a:rPr lang="en-US" sz="2400" dirty="0"/>
              <a: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When you have a time series of maps...</a:t>
            </a:r>
            <a:r>
              <a:rPr lang="en-US" sz="2400" dirty="0"/>
              <a:t> think </a:t>
            </a:r>
            <a:r>
              <a:rPr lang="en-US" sz="2400" b="1" dirty="0" err="1"/>
              <a:t>ConvLSTM</a:t>
            </a:r>
            <a:r>
              <a:rPr lang="en-US" sz="2400" dirty="0"/>
              <a: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When you have tabular data with spatial features...</a:t>
            </a:r>
            <a:r>
              <a:rPr lang="en-US" sz="2400" dirty="0"/>
              <a:t> think </a:t>
            </a:r>
            <a:r>
              <a:rPr lang="en-US" sz="2400" b="1" dirty="0" err="1"/>
              <a:t>XGBoost</a:t>
            </a:r>
            <a:r>
              <a:rPr lang="en-US" sz="2400" dirty="0"/>
              <a: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When accuracy is the absolute top priority...</a:t>
            </a:r>
            <a:r>
              <a:rPr lang="en-US" sz="2400" dirty="0"/>
              <a:t> think </a:t>
            </a:r>
            <a:r>
              <a:rPr lang="en-US" sz="2400" b="1" dirty="0"/>
              <a:t>Stacking Ensembles</a:t>
            </a:r>
            <a:r>
              <a:rPr lang="en-US" sz="2400" dirty="0"/>
              <a:t>.</a:t>
            </a:r>
          </a:p>
        </p:txBody>
      </p:sp>
      <p:pic>
        <p:nvPicPr>
          <p:cNvPr id="4" name="Picture 3">
            <a:extLst>
              <a:ext uri="{FF2B5EF4-FFF2-40B4-BE49-F238E27FC236}">
                <a16:creationId xmlns:a16="http://schemas.microsoft.com/office/drawing/2014/main" id="{EEBC29F1-E862-B193-A904-71CCB660602E}"/>
              </a:ext>
            </a:extLst>
          </p:cNvPr>
          <p:cNvPicPr>
            <a:picLocks noChangeAspect="1"/>
          </p:cNvPicPr>
          <p:nvPr/>
        </p:nvPicPr>
        <p:blipFill>
          <a:blip r:embed="rId2"/>
          <a:stretch>
            <a:fillRect/>
          </a:stretch>
        </p:blipFill>
        <p:spPr>
          <a:xfrm>
            <a:off x="6809398" y="1448573"/>
            <a:ext cx="3988601" cy="3950459"/>
          </a:xfrm>
          <a:prstGeom prst="rect">
            <a:avLst/>
          </a:prstGeom>
        </p:spPr>
      </p:pic>
    </p:spTree>
    <p:extLst>
      <p:ext uri="{BB962C8B-B14F-4D97-AF65-F5344CB8AC3E}">
        <p14:creationId xmlns:p14="http://schemas.microsoft.com/office/powerpoint/2010/main" val="1455859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05D7B-0623-BC5A-154B-72A78BA4665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3FEFFF3-8EC3-7514-7A8F-25547487CDB8}"/>
              </a:ext>
            </a:extLst>
          </p:cNvPr>
          <p:cNvSpPr>
            <a:spLocks noGrp="1"/>
          </p:cNvSpPr>
          <p:nvPr>
            <p:ph type="title"/>
          </p:nvPr>
        </p:nvSpPr>
        <p:spPr>
          <a:xfrm>
            <a:off x="420413" y="139277"/>
            <a:ext cx="11541738" cy="1325563"/>
          </a:xfrm>
        </p:spPr>
        <p:txBody>
          <a:bodyPr/>
          <a:lstStyle/>
          <a:p>
            <a:r>
              <a:rPr lang="en-US" b="1" dirty="0">
                <a:solidFill>
                  <a:srgbClr val="002060"/>
                </a:solidFill>
              </a:rPr>
              <a:t>The Problem with Standard Networks for Images</a:t>
            </a:r>
            <a:endParaRPr lang="en-IN" dirty="0">
              <a:solidFill>
                <a:srgbClr val="002060"/>
              </a:solidFill>
            </a:endParaRPr>
          </a:p>
        </p:txBody>
      </p:sp>
      <p:sp>
        <p:nvSpPr>
          <p:cNvPr id="3" name="TextBox 2">
            <a:extLst>
              <a:ext uri="{FF2B5EF4-FFF2-40B4-BE49-F238E27FC236}">
                <a16:creationId xmlns:a16="http://schemas.microsoft.com/office/drawing/2014/main" id="{F915B673-563A-3B58-169E-E924B6C71D67}"/>
              </a:ext>
            </a:extLst>
          </p:cNvPr>
          <p:cNvSpPr txBox="1"/>
          <p:nvPr/>
        </p:nvSpPr>
        <p:spPr>
          <a:xfrm>
            <a:off x="675246" y="1464840"/>
            <a:ext cx="5740544" cy="4502386"/>
          </a:xfrm>
          <a:prstGeom prst="rect">
            <a:avLst/>
          </a:prstGeom>
          <a:noFill/>
        </p:spPr>
        <p:txBody>
          <a:bodyPr wrap="square">
            <a:spAutoFit/>
          </a:bodyPr>
          <a:lstStyle/>
          <a:p>
            <a:r>
              <a:rPr lang="en-US" sz="2400" b="1" dirty="0"/>
              <a:t>Concept:</a:t>
            </a:r>
            <a:r>
              <a:rPr lang="en-US" sz="2400" dirty="0"/>
              <a:t> A standard, fully-connected neural network "flattens" an image into a 1D vector. A 1000x1000 pixel image becomes a 1,000,000-element vector, leading to billions of parameters.</a:t>
            </a:r>
          </a:p>
          <a:p>
            <a:r>
              <a:rPr lang="en-US" sz="2400" b="1" dirty="0"/>
              <a:t>Key Failures:</a:t>
            </a:r>
            <a:endParaRPr lang="en-US" sz="2400" dirty="0"/>
          </a:p>
          <a:p>
            <a:pPr lvl="1"/>
            <a:r>
              <a:rPr lang="en-US" sz="2400" b="1" dirty="0"/>
              <a:t>Computationally Explosive:</a:t>
            </a:r>
            <a:r>
              <a:rPr lang="en-US" sz="2400" dirty="0"/>
              <a:t> Too many parameters to train effectively.</a:t>
            </a:r>
          </a:p>
          <a:p>
            <a:pPr lvl="1"/>
            <a:r>
              <a:rPr lang="en-US" sz="2400" b="1" dirty="0"/>
              <a:t>Loses Spatial Structure:</a:t>
            </a:r>
            <a:r>
              <a:rPr lang="en-US" sz="2400" dirty="0"/>
              <a:t> The network has no idea which pixels were originally next to each other. It loses all spatial context.</a:t>
            </a:r>
          </a:p>
          <a:p>
            <a:pPr lvl="1" algn="l">
              <a:lnSpc>
                <a:spcPts val="1500"/>
              </a:lnSpc>
              <a:spcAft>
                <a:spcPts val="225"/>
              </a:spcAft>
            </a:pPr>
            <a:endParaRPr lang="en-IN" sz="6000" dirty="0">
              <a:latin typeface="Inter"/>
            </a:endParaRPr>
          </a:p>
        </p:txBody>
      </p:sp>
      <p:pic>
        <p:nvPicPr>
          <p:cNvPr id="4098" name="Picture 2">
            <a:extLst>
              <a:ext uri="{FF2B5EF4-FFF2-40B4-BE49-F238E27FC236}">
                <a16:creationId xmlns:a16="http://schemas.microsoft.com/office/drawing/2014/main" id="{B8108DD1-36B9-EC52-15F5-43213C9209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30" t="31913" r="5227" b="27760"/>
          <a:stretch>
            <a:fillRect/>
          </a:stretch>
        </p:blipFill>
        <p:spPr bwMode="auto">
          <a:xfrm>
            <a:off x="6670623" y="2223948"/>
            <a:ext cx="5303533" cy="2410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4181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DD646-F7BB-2863-0CEE-198A8C1EFDD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3FAFFDA-D738-76AC-D443-268B054948FC}"/>
              </a:ext>
            </a:extLst>
          </p:cNvPr>
          <p:cNvSpPr>
            <a:spLocks noGrp="1"/>
          </p:cNvSpPr>
          <p:nvPr>
            <p:ph type="title"/>
          </p:nvPr>
        </p:nvSpPr>
        <p:spPr>
          <a:xfrm>
            <a:off x="270510" y="133405"/>
            <a:ext cx="12223791" cy="1325563"/>
          </a:xfrm>
        </p:spPr>
        <p:txBody>
          <a:bodyPr>
            <a:normAutofit/>
          </a:bodyPr>
          <a:lstStyle/>
          <a:p>
            <a:r>
              <a:rPr lang="en-IN" b="1" dirty="0">
                <a:solidFill>
                  <a:srgbClr val="002060"/>
                </a:solidFill>
              </a:rPr>
              <a:t> Final Challenges &amp; The Future</a:t>
            </a:r>
            <a:endParaRPr lang="en-US" sz="4000" b="1" dirty="0">
              <a:solidFill>
                <a:srgbClr val="002060"/>
              </a:solidFill>
            </a:endParaRPr>
          </a:p>
        </p:txBody>
      </p:sp>
      <p:sp>
        <p:nvSpPr>
          <p:cNvPr id="3" name="TextBox 2">
            <a:extLst>
              <a:ext uri="{FF2B5EF4-FFF2-40B4-BE49-F238E27FC236}">
                <a16:creationId xmlns:a16="http://schemas.microsoft.com/office/drawing/2014/main" id="{0786516C-164A-B317-E0E0-069BC00654BE}"/>
              </a:ext>
            </a:extLst>
          </p:cNvPr>
          <p:cNvSpPr txBox="1"/>
          <p:nvPr/>
        </p:nvSpPr>
        <p:spPr>
          <a:xfrm>
            <a:off x="1044108" y="1721296"/>
            <a:ext cx="7905020" cy="3046988"/>
          </a:xfrm>
          <a:prstGeom prst="rect">
            <a:avLst/>
          </a:prstGeom>
          <a:noFill/>
        </p:spPr>
        <p:txBody>
          <a:bodyPr wrap="square">
            <a:spAutoFit/>
          </a:bodyPr>
          <a:lstStyle/>
          <a:p>
            <a:pPr marL="342900" indent="-342900">
              <a:buFont typeface="Arial" panose="020B0604020202020204" pitchFamily="34" charset="0"/>
              <a:buChar char="•"/>
            </a:pPr>
            <a:r>
              <a:rPr lang="en-US" sz="2400" b="1" dirty="0"/>
              <a:t>The Future is Hybrid:</a:t>
            </a:r>
            <a:r>
              <a:rPr lang="en-US" sz="2400" dirty="0"/>
              <a:t> Combining physical models (like climate models) with deep learning.</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b="1" dirty="0"/>
              <a:t>The Future is Explainable (XAI):</a:t>
            </a:r>
            <a:r>
              <a:rPr lang="en-US" sz="2400" dirty="0"/>
              <a:t> Developing methods to understand and trust our complex spatial models.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b="1" dirty="0"/>
              <a:t>The Future is Big Data:</a:t>
            </a:r>
            <a:r>
              <a:rPr lang="en-US" sz="2400" dirty="0"/>
              <a:t> Scaling these techniques to work on continental or planetary-scale datasets.</a:t>
            </a:r>
          </a:p>
        </p:txBody>
      </p:sp>
    </p:spTree>
    <p:extLst>
      <p:ext uri="{BB962C8B-B14F-4D97-AF65-F5344CB8AC3E}">
        <p14:creationId xmlns:p14="http://schemas.microsoft.com/office/powerpoint/2010/main" val="23967204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8299" y="615763"/>
            <a:ext cx="4506595" cy="689610"/>
          </a:xfrm>
          <a:prstGeom prst="rect">
            <a:avLst/>
          </a:prstGeom>
        </p:spPr>
        <p:txBody>
          <a:bodyPr vert="horz" wrap="square" lIns="0" tIns="12700" rIns="0" bIns="0" rtlCol="0">
            <a:spAutoFit/>
          </a:bodyPr>
          <a:lstStyle/>
          <a:p>
            <a:pPr marL="12700">
              <a:lnSpc>
                <a:spcPct val="100000"/>
              </a:lnSpc>
              <a:spcBef>
                <a:spcPts val="100"/>
              </a:spcBef>
            </a:pPr>
            <a:r>
              <a:rPr lang="en-US" spc="-135" dirty="0">
                <a:solidFill>
                  <a:schemeClr val="tx1"/>
                </a:solidFill>
              </a:rPr>
              <a:t>Myself</a:t>
            </a:r>
          </a:p>
        </p:txBody>
      </p:sp>
      <p:grpSp>
        <p:nvGrpSpPr>
          <p:cNvPr id="4" name="Group 3"/>
          <p:cNvGrpSpPr/>
          <p:nvPr>
            <p:custDataLst>
              <p:tags r:id="rId1"/>
            </p:custDataLst>
          </p:nvPr>
        </p:nvGrpSpPr>
        <p:grpSpPr>
          <a:xfrm>
            <a:off x="228600" y="1993900"/>
            <a:ext cx="10130155" cy="4302125"/>
            <a:chOff x="600" y="1679"/>
            <a:chExt cx="12914" cy="5295"/>
          </a:xfrm>
        </p:grpSpPr>
        <p:sp>
          <p:nvSpPr>
            <p:cNvPr id="9" name="object 9"/>
            <p:cNvSpPr txBox="1"/>
            <p:nvPr>
              <p:custDataLst>
                <p:tags r:id="rId2"/>
              </p:custDataLst>
            </p:nvPr>
          </p:nvSpPr>
          <p:spPr>
            <a:xfrm>
              <a:off x="7258" y="1679"/>
              <a:ext cx="6256" cy="5295"/>
            </a:xfrm>
            <a:prstGeom prst="rect">
              <a:avLst/>
            </a:prstGeom>
          </p:spPr>
          <p:txBody>
            <a:bodyPr vert="horz" wrap="square" lIns="0" tIns="12700" rIns="0" bIns="0" rtlCol="0">
              <a:noAutofit/>
            </a:bodyPr>
            <a:lstStyle/>
            <a:p>
              <a:pPr marL="12700" marR="0" algn="l" rtl="0" eaLnBrk="1" fontAlgn="auto" latinLnBrk="0" hangingPunct="1">
                <a:lnSpc>
                  <a:spcPct val="100000"/>
                </a:lnSpc>
                <a:spcBef>
                  <a:spcPts val="100"/>
                </a:spcBef>
                <a:buClrTx/>
                <a:buSzTx/>
                <a:buFont typeface="Arial" panose="020B0604020202020204" pitchFamily="34" charset="0"/>
                <a:buNone/>
              </a:pPr>
              <a:r>
                <a:rPr kumimoji="0" lang="en-US" altLang="en-US" sz="2400" b="0" i="0" u="none" strike="noStrike" kern="0" cap="none" spc="0" normalizeH="0" baseline="0" noProof="1">
                  <a:solidFill>
                    <a:schemeClr val="tx1"/>
                  </a:solidFill>
                  <a:latin typeface="DejaVu Sans"/>
                  <a:ea typeface="Arial" panose="020B0604020202020204" pitchFamily="34" charset="0"/>
                  <a:cs typeface="DejaVu Sans"/>
                </a:rPr>
                <a:t>Dr. Giri Rajasekhar Gunnu</a:t>
              </a:r>
            </a:p>
            <a:p>
              <a:pPr marL="12700" marR="0" algn="l" rtl="0" eaLnBrk="1" fontAlgn="auto" latinLnBrk="0" hangingPunct="1">
                <a:lnSpc>
                  <a:spcPct val="100000"/>
                </a:lnSpc>
                <a:spcBef>
                  <a:spcPts val="100"/>
                </a:spcBef>
                <a:buClrTx/>
                <a:buSzTx/>
                <a:buFont typeface="Arial" panose="020B0604020202020204" pitchFamily="34" charset="0"/>
                <a:buNone/>
              </a:pPr>
              <a:r>
                <a:rPr kumimoji="0" lang="en-US" altLang="en-US" sz="2000" b="0" i="1" u="none" strike="noStrike" kern="0" cap="none" spc="0" normalizeH="0" baseline="0" noProof="1">
                  <a:solidFill>
                    <a:schemeClr val="tx1"/>
                  </a:solidFill>
                  <a:latin typeface="DejaVu Sans"/>
                  <a:ea typeface="Arial" panose="020B0604020202020204" pitchFamily="34" charset="0"/>
                  <a:cs typeface="DejaVu Sans"/>
                  <a:sym typeface="+mn-ea"/>
                </a:rPr>
                <a:t>AI, Digital Twin &amp; Industry Solutions Specialist | Industry 4.0 Specialist | </a:t>
              </a:r>
              <a:r>
                <a:rPr kumimoji="0" lang="en-US" altLang="en-US" sz="2000" b="0" i="1" u="none" strike="noStrike" kern="0" cap="none" spc="0" normalizeH="0" baseline="0" noProof="1">
                  <a:solidFill>
                    <a:schemeClr val="tx1"/>
                  </a:solidFill>
                  <a:latin typeface="DejaVu Sans"/>
                  <a:ea typeface="Arial" panose="020B0604020202020204" pitchFamily="34" charset="0"/>
                  <a:cs typeface="DejaVu Sans"/>
                </a:rPr>
                <a:t>Predictive Solutions Expert |  Marine and Offshore Consultant</a:t>
              </a:r>
            </a:p>
            <a:p>
              <a:pPr marL="12700" marR="0" algn="l" rtl="0" eaLnBrk="1" fontAlgn="auto" latinLnBrk="0" hangingPunct="1">
                <a:lnSpc>
                  <a:spcPct val="100000"/>
                </a:lnSpc>
                <a:spcBef>
                  <a:spcPts val="100"/>
                </a:spcBef>
                <a:buClrTx/>
                <a:buSzTx/>
                <a:buFont typeface="Arial" panose="020B0604020202020204" pitchFamily="34" charset="0"/>
                <a:buNone/>
              </a:pPr>
              <a:r>
                <a:rPr lang="en-US" altLang="en-US" sz="2400" b="1" i="1" dirty="0">
                  <a:latin typeface="Calibri" panose="020F0502020204030204" charset="0"/>
                  <a:ea typeface="Malgun Gothic" panose="020B0503020000020004" pitchFamily="50" charset="-127"/>
                  <a:cs typeface="Calibri" panose="020F0502020204030204" charset="0"/>
                  <a:sym typeface="+mn-ea"/>
                </a:rPr>
                <a:t>Professor of Practice, Andhra University</a:t>
              </a:r>
            </a:p>
            <a:p>
              <a:pPr algn="l"/>
              <a:r>
                <a:rPr lang="zh-CN" altLang="en-US" sz="2400" b="1" dirty="0">
                  <a:latin typeface="Calibri" panose="020F0502020204030204" charset="0"/>
                  <a:ea typeface="Malgun Gothic" panose="020B0503020000020004" pitchFamily="50" charset="-127"/>
                  <a:cs typeface="Calibri" panose="020F0502020204030204" charset="0"/>
                  <a:sym typeface="+mn-ea"/>
                </a:rPr>
                <a:t>📧</a:t>
              </a:r>
              <a:r>
                <a:rPr lang="en-US" altLang="en-US" sz="2400" b="1" dirty="0">
                  <a:latin typeface="Calibri" panose="020F0502020204030204" charset="0"/>
                  <a:ea typeface="Malgun Gothic" panose="020B0503020000020004" pitchFamily="50" charset="-127"/>
                  <a:cs typeface="Calibri" panose="020F0502020204030204" charset="0"/>
                  <a:sym typeface="+mn-ea"/>
                </a:rPr>
                <a:t>  g.giri.iitm@gmail.com</a:t>
              </a:r>
            </a:p>
            <a:p>
              <a:pPr algn="l"/>
              <a:r>
                <a:rPr lang="zh-CN" altLang="en-US" sz="2400" b="1" dirty="0">
                  <a:latin typeface="Calibri" panose="020F0502020204030204" charset="0"/>
                  <a:ea typeface="Malgun Gothic" panose="020B0503020000020004" pitchFamily="50" charset="-127"/>
                  <a:cs typeface="Calibri" panose="020F0502020204030204" charset="0"/>
                  <a:sym typeface="+mn-ea"/>
                </a:rPr>
                <a:t>🔗</a:t>
              </a:r>
              <a:r>
                <a:rPr lang="en-US" altLang="zh-CN" sz="2400" b="1" dirty="0">
                  <a:latin typeface="Calibri" panose="020F0502020204030204" charset="0"/>
                  <a:ea typeface="Malgun Gothic" panose="020B0503020000020004" pitchFamily="50" charset="-127"/>
                  <a:cs typeface="Calibri" panose="020F0502020204030204" charset="0"/>
                  <a:sym typeface="+mn-ea"/>
                </a:rPr>
                <a:t>  </a:t>
              </a:r>
              <a:r>
                <a:rPr lang="en-US" altLang="en-US" sz="2400" b="1" dirty="0">
                  <a:latin typeface="Calibri" panose="020F0502020204030204" charset="0"/>
                  <a:ea typeface="Malgun Gothic" panose="020B0503020000020004" pitchFamily="50" charset="-127"/>
                  <a:cs typeface="Calibri" panose="020F0502020204030204" charset="0"/>
                  <a:sym typeface="+mn-ea"/>
                </a:rPr>
                <a:t>LinkedIn: girigunnu</a:t>
              </a:r>
            </a:p>
            <a:p>
              <a:pPr marL="12700" marR="0" algn="l" rtl="0" eaLnBrk="1" fontAlgn="auto" latinLnBrk="0" hangingPunct="1">
                <a:lnSpc>
                  <a:spcPct val="100000"/>
                </a:lnSpc>
                <a:spcBef>
                  <a:spcPts val="100"/>
                </a:spcBef>
                <a:buClrTx/>
                <a:buSzTx/>
                <a:buFont typeface="Arial" panose="020B0604020202020204" pitchFamily="34" charset="0"/>
                <a:buNone/>
              </a:pPr>
              <a:endParaRPr kumimoji="0" lang="en-US" altLang="en-US" sz="2400" b="0" i="0" u="none" strike="noStrike" kern="0" cap="none" spc="0" normalizeH="0" baseline="0" noProof="1">
                <a:solidFill>
                  <a:schemeClr val="tx1"/>
                </a:solidFill>
                <a:latin typeface="DejaVu Sans"/>
                <a:ea typeface="Arial" panose="020B0604020202020204" pitchFamily="34" charset="0"/>
                <a:cs typeface="DejaVu Sans"/>
              </a:endParaRPr>
            </a:p>
          </p:txBody>
        </p:sp>
        <p:pic>
          <p:nvPicPr>
            <p:cNvPr id="3" name="Picture 2" descr="Photo_Dr_Giri_(1)[1]"/>
            <p:cNvPicPr>
              <a:picLocks noChangeAspect="1"/>
            </p:cNvPicPr>
            <p:nvPr>
              <p:custDataLst>
                <p:tags r:id="rId3"/>
              </p:custDataLst>
            </p:nvPr>
          </p:nvPicPr>
          <p:blipFill>
            <a:blip r:embed="rId5"/>
            <a:stretch>
              <a:fillRect/>
            </a:stretch>
          </p:blipFill>
          <p:spPr>
            <a:xfrm>
              <a:off x="600" y="1679"/>
              <a:ext cx="5489" cy="5163"/>
            </a:xfrm>
            <a:prstGeom prst="rect">
              <a:avLst/>
            </a:prstGeom>
          </p:spPr>
        </p:pic>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9" name="object 8"/>
          <p:cNvSpPr txBox="1"/>
          <p:nvPr/>
        </p:nvSpPr>
        <p:spPr>
          <a:xfrm>
            <a:off x="5105400" y="1386205"/>
            <a:ext cx="1769110" cy="808990"/>
          </a:xfrm>
          <a:prstGeom prst="rect">
            <a:avLst/>
          </a:prstGeom>
        </p:spPr>
        <p:txBody>
          <a:bodyPr vert="horz" wrap="square" lIns="0" tIns="16510" rIns="0" bIns="0" rtlCol="0">
            <a:spAutoFit/>
          </a:bodyPr>
          <a:lstStyle/>
          <a:p>
            <a:pPr marL="12700">
              <a:lnSpc>
                <a:spcPct val="100000"/>
              </a:lnSpc>
              <a:spcBef>
                <a:spcPts val="130"/>
              </a:spcBef>
            </a:pPr>
            <a:r>
              <a:rPr sz="5150" b="1" spc="-220" dirty="0">
                <a:solidFill>
                  <a:schemeClr val="tx1"/>
                </a:solidFill>
                <a:latin typeface="Roboto"/>
                <a:cs typeface="Roboto"/>
              </a:rPr>
              <a:t>Q&amp;A</a:t>
            </a:r>
          </a:p>
        </p:txBody>
      </p:sp>
      <p:sp>
        <p:nvSpPr>
          <p:cNvPr id="10" name="object 10"/>
          <p:cNvSpPr/>
          <p:nvPr/>
        </p:nvSpPr>
        <p:spPr>
          <a:xfrm>
            <a:off x="5304155" y="2298700"/>
            <a:ext cx="1181100" cy="1130300"/>
          </a:xfrm>
          <a:custGeom>
            <a:avLst/>
            <a:gdLst/>
            <a:ahLst/>
            <a:cxnLst/>
            <a:rect l="l" t="t" r="r" b="b"/>
            <a:pathLst>
              <a:path w="762000" h="760729">
                <a:moveTo>
                  <a:pt x="408910" y="760729"/>
                </a:moveTo>
                <a:lnTo>
                  <a:pt x="352860" y="760729"/>
                </a:lnTo>
                <a:lnTo>
                  <a:pt x="306555" y="754379"/>
                </a:lnTo>
                <a:lnTo>
                  <a:pt x="288309" y="749299"/>
                </a:lnTo>
                <a:lnTo>
                  <a:pt x="279270" y="748029"/>
                </a:lnTo>
                <a:lnTo>
                  <a:pt x="270286" y="744219"/>
                </a:lnTo>
                <a:lnTo>
                  <a:pt x="252530" y="739139"/>
                </a:lnTo>
                <a:lnTo>
                  <a:pt x="243767" y="735329"/>
                </a:lnTo>
                <a:lnTo>
                  <a:pt x="235082" y="732789"/>
                </a:lnTo>
                <a:lnTo>
                  <a:pt x="217986" y="725169"/>
                </a:lnTo>
                <a:lnTo>
                  <a:pt x="209585" y="720089"/>
                </a:lnTo>
                <a:lnTo>
                  <a:pt x="201283" y="716279"/>
                </a:lnTo>
                <a:lnTo>
                  <a:pt x="193088" y="711199"/>
                </a:lnTo>
                <a:lnTo>
                  <a:pt x="185012" y="707389"/>
                </a:lnTo>
                <a:lnTo>
                  <a:pt x="169213" y="697229"/>
                </a:lnTo>
                <a:lnTo>
                  <a:pt x="161499" y="692149"/>
                </a:lnTo>
                <a:lnTo>
                  <a:pt x="153923" y="685799"/>
                </a:lnTo>
                <a:lnTo>
                  <a:pt x="146484" y="680719"/>
                </a:lnTo>
                <a:lnTo>
                  <a:pt x="139181" y="674369"/>
                </a:lnTo>
                <a:lnTo>
                  <a:pt x="132024" y="669289"/>
                </a:lnTo>
                <a:lnTo>
                  <a:pt x="125021" y="662939"/>
                </a:lnTo>
                <a:lnTo>
                  <a:pt x="118172" y="656589"/>
                </a:lnTo>
                <a:lnTo>
                  <a:pt x="111477" y="650239"/>
                </a:lnTo>
                <a:lnTo>
                  <a:pt x="104945" y="642619"/>
                </a:lnTo>
                <a:lnTo>
                  <a:pt x="98582" y="636269"/>
                </a:lnTo>
                <a:lnTo>
                  <a:pt x="92390" y="628649"/>
                </a:lnTo>
                <a:lnTo>
                  <a:pt x="86368" y="622299"/>
                </a:lnTo>
                <a:lnTo>
                  <a:pt x="80523" y="614679"/>
                </a:lnTo>
                <a:lnTo>
                  <a:pt x="54090" y="576579"/>
                </a:lnTo>
                <a:lnTo>
                  <a:pt x="49383" y="567689"/>
                </a:lnTo>
                <a:lnTo>
                  <a:pt x="44873" y="560069"/>
                </a:lnTo>
                <a:lnTo>
                  <a:pt x="40565" y="551179"/>
                </a:lnTo>
                <a:lnTo>
                  <a:pt x="36465" y="543559"/>
                </a:lnTo>
                <a:lnTo>
                  <a:pt x="32572" y="534669"/>
                </a:lnTo>
                <a:lnTo>
                  <a:pt x="28887" y="525779"/>
                </a:lnTo>
                <a:lnTo>
                  <a:pt x="25413" y="516889"/>
                </a:lnTo>
                <a:lnTo>
                  <a:pt x="22156" y="507999"/>
                </a:lnTo>
                <a:lnTo>
                  <a:pt x="19115" y="500379"/>
                </a:lnTo>
                <a:lnTo>
                  <a:pt x="16291" y="490219"/>
                </a:lnTo>
                <a:lnTo>
                  <a:pt x="13685" y="481329"/>
                </a:lnTo>
                <a:lnTo>
                  <a:pt x="11303" y="472439"/>
                </a:lnTo>
                <a:lnTo>
                  <a:pt x="2750" y="426719"/>
                </a:lnTo>
                <a:lnTo>
                  <a:pt x="0" y="370839"/>
                </a:lnTo>
                <a:lnTo>
                  <a:pt x="196" y="365759"/>
                </a:lnTo>
                <a:lnTo>
                  <a:pt x="294" y="363219"/>
                </a:lnTo>
                <a:lnTo>
                  <a:pt x="343" y="361949"/>
                </a:lnTo>
                <a:lnTo>
                  <a:pt x="4008" y="323849"/>
                </a:lnTo>
                <a:lnTo>
                  <a:pt x="11303" y="288289"/>
                </a:lnTo>
                <a:lnTo>
                  <a:pt x="13685" y="278129"/>
                </a:lnTo>
                <a:lnTo>
                  <a:pt x="28887" y="234949"/>
                </a:lnTo>
                <a:lnTo>
                  <a:pt x="32572" y="226059"/>
                </a:lnTo>
                <a:lnTo>
                  <a:pt x="36465" y="217169"/>
                </a:lnTo>
                <a:lnTo>
                  <a:pt x="40565" y="209549"/>
                </a:lnTo>
                <a:lnTo>
                  <a:pt x="44873" y="200659"/>
                </a:lnTo>
                <a:lnTo>
                  <a:pt x="49383" y="193039"/>
                </a:lnTo>
                <a:lnTo>
                  <a:pt x="54090" y="184149"/>
                </a:lnTo>
                <a:lnTo>
                  <a:pt x="58994" y="176529"/>
                </a:lnTo>
                <a:lnTo>
                  <a:pt x="86368" y="138429"/>
                </a:lnTo>
                <a:lnTo>
                  <a:pt x="104945" y="118109"/>
                </a:lnTo>
                <a:lnTo>
                  <a:pt x="111477" y="110489"/>
                </a:lnTo>
                <a:lnTo>
                  <a:pt x="118172" y="104139"/>
                </a:lnTo>
                <a:lnTo>
                  <a:pt x="125021" y="97789"/>
                </a:lnTo>
                <a:lnTo>
                  <a:pt x="132024" y="91439"/>
                </a:lnTo>
                <a:lnTo>
                  <a:pt x="139181" y="86359"/>
                </a:lnTo>
                <a:lnTo>
                  <a:pt x="146484" y="80009"/>
                </a:lnTo>
                <a:lnTo>
                  <a:pt x="193088" y="48259"/>
                </a:lnTo>
                <a:lnTo>
                  <a:pt x="201283" y="44449"/>
                </a:lnTo>
                <a:lnTo>
                  <a:pt x="209585" y="39369"/>
                </a:lnTo>
                <a:lnTo>
                  <a:pt x="235082" y="27939"/>
                </a:lnTo>
                <a:lnTo>
                  <a:pt x="243767" y="25399"/>
                </a:lnTo>
                <a:lnTo>
                  <a:pt x="252530" y="21589"/>
                </a:lnTo>
                <a:lnTo>
                  <a:pt x="261369" y="19049"/>
                </a:lnTo>
                <a:lnTo>
                  <a:pt x="270286" y="15239"/>
                </a:lnTo>
                <a:lnTo>
                  <a:pt x="288309" y="10159"/>
                </a:lnTo>
                <a:lnTo>
                  <a:pt x="297404" y="8889"/>
                </a:lnTo>
                <a:lnTo>
                  <a:pt x="306555" y="6349"/>
                </a:lnTo>
                <a:lnTo>
                  <a:pt x="352860" y="0"/>
                </a:lnTo>
                <a:lnTo>
                  <a:pt x="408910" y="0"/>
                </a:lnTo>
                <a:lnTo>
                  <a:pt x="455214" y="6349"/>
                </a:lnTo>
                <a:lnTo>
                  <a:pt x="464365" y="8889"/>
                </a:lnTo>
                <a:lnTo>
                  <a:pt x="473460" y="10159"/>
                </a:lnTo>
                <a:lnTo>
                  <a:pt x="491483" y="15239"/>
                </a:lnTo>
                <a:lnTo>
                  <a:pt x="500400" y="19049"/>
                </a:lnTo>
                <a:lnTo>
                  <a:pt x="509240" y="21589"/>
                </a:lnTo>
                <a:lnTo>
                  <a:pt x="518002" y="25399"/>
                </a:lnTo>
                <a:lnTo>
                  <a:pt x="526687" y="27939"/>
                </a:lnTo>
                <a:lnTo>
                  <a:pt x="552184" y="39369"/>
                </a:lnTo>
                <a:lnTo>
                  <a:pt x="560487" y="44449"/>
                </a:lnTo>
                <a:lnTo>
                  <a:pt x="568682" y="48259"/>
                </a:lnTo>
                <a:lnTo>
                  <a:pt x="584717" y="58419"/>
                </a:lnTo>
                <a:lnTo>
                  <a:pt x="622589" y="86359"/>
                </a:lnTo>
                <a:lnTo>
                  <a:pt x="629746" y="91439"/>
                </a:lnTo>
                <a:lnTo>
                  <a:pt x="636749" y="97789"/>
                </a:lnTo>
                <a:lnTo>
                  <a:pt x="643598" y="104139"/>
                </a:lnTo>
                <a:lnTo>
                  <a:pt x="650292" y="110489"/>
                </a:lnTo>
                <a:lnTo>
                  <a:pt x="656825" y="118109"/>
                </a:lnTo>
                <a:lnTo>
                  <a:pt x="663187" y="124459"/>
                </a:lnTo>
                <a:lnTo>
                  <a:pt x="692383" y="161289"/>
                </a:lnTo>
                <a:lnTo>
                  <a:pt x="710369" y="189229"/>
                </a:lnTo>
                <a:lnTo>
                  <a:pt x="331176" y="189229"/>
                </a:lnTo>
                <a:lnTo>
                  <a:pt x="305671" y="194309"/>
                </a:lnTo>
                <a:lnTo>
                  <a:pt x="283068" y="204469"/>
                </a:lnTo>
                <a:lnTo>
                  <a:pt x="264873" y="222249"/>
                </a:lnTo>
                <a:lnTo>
                  <a:pt x="252628" y="245047"/>
                </a:lnTo>
                <a:lnTo>
                  <a:pt x="252758" y="245047"/>
                </a:lnTo>
                <a:lnTo>
                  <a:pt x="252148" y="247649"/>
                </a:lnTo>
                <a:lnTo>
                  <a:pt x="261776" y="285749"/>
                </a:lnTo>
                <a:lnTo>
                  <a:pt x="287858" y="294639"/>
                </a:lnTo>
                <a:lnTo>
                  <a:pt x="438977" y="294639"/>
                </a:lnTo>
                <a:lnTo>
                  <a:pt x="436100" y="299719"/>
                </a:lnTo>
                <a:lnTo>
                  <a:pt x="363174" y="341629"/>
                </a:lnTo>
                <a:lnTo>
                  <a:pt x="345166" y="372109"/>
                </a:lnTo>
                <a:lnTo>
                  <a:pt x="345166" y="392429"/>
                </a:lnTo>
                <a:lnTo>
                  <a:pt x="347964" y="406399"/>
                </a:lnTo>
                <a:lnTo>
                  <a:pt x="355603" y="417829"/>
                </a:lnTo>
                <a:lnTo>
                  <a:pt x="366953" y="425449"/>
                </a:lnTo>
                <a:lnTo>
                  <a:pt x="380885" y="427989"/>
                </a:lnTo>
                <a:lnTo>
                  <a:pt x="758840" y="427989"/>
                </a:lnTo>
                <a:lnTo>
                  <a:pt x="757761" y="435609"/>
                </a:lnTo>
                <a:lnTo>
                  <a:pt x="749786" y="474979"/>
                </a:lnTo>
                <a:lnTo>
                  <a:pt x="374569" y="474979"/>
                </a:lnTo>
                <a:lnTo>
                  <a:pt x="368494" y="476249"/>
                </a:lnTo>
                <a:lnTo>
                  <a:pt x="334468" y="510539"/>
                </a:lnTo>
                <a:lnTo>
                  <a:pt x="333260" y="516889"/>
                </a:lnTo>
                <a:lnTo>
                  <a:pt x="333260" y="529589"/>
                </a:lnTo>
                <a:lnTo>
                  <a:pt x="356825" y="565149"/>
                </a:lnTo>
                <a:lnTo>
                  <a:pt x="374569" y="570229"/>
                </a:lnTo>
                <a:lnTo>
                  <a:pt x="711042" y="570229"/>
                </a:lnTo>
                <a:lnTo>
                  <a:pt x="707680" y="576579"/>
                </a:lnTo>
                <a:lnTo>
                  <a:pt x="681247" y="614679"/>
                </a:lnTo>
                <a:lnTo>
                  <a:pt x="669380" y="628649"/>
                </a:lnTo>
                <a:lnTo>
                  <a:pt x="663187" y="636269"/>
                </a:lnTo>
                <a:lnTo>
                  <a:pt x="656825" y="642619"/>
                </a:lnTo>
                <a:lnTo>
                  <a:pt x="650292" y="650239"/>
                </a:lnTo>
                <a:lnTo>
                  <a:pt x="643598" y="656589"/>
                </a:lnTo>
                <a:lnTo>
                  <a:pt x="636749" y="662939"/>
                </a:lnTo>
                <a:lnTo>
                  <a:pt x="629746" y="669289"/>
                </a:lnTo>
                <a:lnTo>
                  <a:pt x="622589" y="674369"/>
                </a:lnTo>
                <a:lnTo>
                  <a:pt x="615286" y="680719"/>
                </a:lnTo>
                <a:lnTo>
                  <a:pt x="607846" y="685799"/>
                </a:lnTo>
                <a:lnTo>
                  <a:pt x="600270" y="692149"/>
                </a:lnTo>
                <a:lnTo>
                  <a:pt x="592557" y="697229"/>
                </a:lnTo>
                <a:lnTo>
                  <a:pt x="576758" y="707389"/>
                </a:lnTo>
                <a:lnTo>
                  <a:pt x="568682" y="711199"/>
                </a:lnTo>
                <a:lnTo>
                  <a:pt x="560487" y="716279"/>
                </a:lnTo>
                <a:lnTo>
                  <a:pt x="552184" y="720089"/>
                </a:lnTo>
                <a:lnTo>
                  <a:pt x="543783" y="725169"/>
                </a:lnTo>
                <a:lnTo>
                  <a:pt x="526687" y="732789"/>
                </a:lnTo>
                <a:lnTo>
                  <a:pt x="518002" y="735329"/>
                </a:lnTo>
                <a:lnTo>
                  <a:pt x="509240" y="739139"/>
                </a:lnTo>
                <a:lnTo>
                  <a:pt x="491483" y="744219"/>
                </a:lnTo>
                <a:lnTo>
                  <a:pt x="482500" y="748029"/>
                </a:lnTo>
                <a:lnTo>
                  <a:pt x="473460" y="749299"/>
                </a:lnTo>
                <a:lnTo>
                  <a:pt x="455214" y="754379"/>
                </a:lnTo>
                <a:lnTo>
                  <a:pt x="408910" y="760729"/>
                </a:lnTo>
                <a:close/>
              </a:path>
              <a:path w="762000" h="760729">
                <a:moveTo>
                  <a:pt x="758840" y="427989"/>
                </a:moveTo>
                <a:lnTo>
                  <a:pt x="380885" y="427989"/>
                </a:lnTo>
                <a:lnTo>
                  <a:pt x="394649" y="425449"/>
                </a:lnTo>
                <a:lnTo>
                  <a:pt x="405944" y="417829"/>
                </a:lnTo>
                <a:lnTo>
                  <a:pt x="413639" y="406399"/>
                </a:lnTo>
                <a:lnTo>
                  <a:pt x="416604" y="392429"/>
                </a:lnTo>
                <a:lnTo>
                  <a:pt x="464675" y="365759"/>
                </a:lnTo>
                <a:lnTo>
                  <a:pt x="484353" y="350519"/>
                </a:lnTo>
                <a:lnTo>
                  <a:pt x="499203" y="330199"/>
                </a:lnTo>
                <a:lnTo>
                  <a:pt x="508584" y="308609"/>
                </a:lnTo>
                <a:lnTo>
                  <a:pt x="511854" y="283209"/>
                </a:lnTo>
                <a:lnTo>
                  <a:pt x="504484" y="247649"/>
                </a:lnTo>
                <a:lnTo>
                  <a:pt x="484376" y="217169"/>
                </a:lnTo>
                <a:lnTo>
                  <a:pt x="454529" y="196849"/>
                </a:lnTo>
                <a:lnTo>
                  <a:pt x="417943" y="189229"/>
                </a:lnTo>
                <a:lnTo>
                  <a:pt x="710369" y="189229"/>
                </a:lnTo>
                <a:lnTo>
                  <a:pt x="712387" y="193039"/>
                </a:lnTo>
                <a:lnTo>
                  <a:pt x="716897" y="200659"/>
                </a:lnTo>
                <a:lnTo>
                  <a:pt x="721205" y="209549"/>
                </a:lnTo>
                <a:lnTo>
                  <a:pt x="725305" y="217169"/>
                </a:lnTo>
                <a:lnTo>
                  <a:pt x="729198" y="226059"/>
                </a:lnTo>
                <a:lnTo>
                  <a:pt x="732883" y="234949"/>
                </a:lnTo>
                <a:lnTo>
                  <a:pt x="736356" y="242569"/>
                </a:lnTo>
                <a:lnTo>
                  <a:pt x="750467" y="288289"/>
                </a:lnTo>
                <a:lnTo>
                  <a:pt x="752627" y="297179"/>
                </a:lnTo>
                <a:lnTo>
                  <a:pt x="760050" y="342899"/>
                </a:lnTo>
                <a:lnTo>
                  <a:pt x="760738" y="350519"/>
                </a:lnTo>
                <a:lnTo>
                  <a:pt x="760853" y="351789"/>
                </a:lnTo>
                <a:lnTo>
                  <a:pt x="761426" y="361949"/>
                </a:lnTo>
                <a:lnTo>
                  <a:pt x="761770" y="370839"/>
                </a:lnTo>
                <a:lnTo>
                  <a:pt x="761672" y="392429"/>
                </a:lnTo>
                <a:lnTo>
                  <a:pt x="759019" y="426719"/>
                </a:lnTo>
                <a:lnTo>
                  <a:pt x="758840" y="427989"/>
                </a:lnTo>
                <a:close/>
              </a:path>
              <a:path w="762000" h="760729">
                <a:moveTo>
                  <a:pt x="252758" y="245047"/>
                </a:moveTo>
                <a:lnTo>
                  <a:pt x="252628" y="245047"/>
                </a:lnTo>
                <a:lnTo>
                  <a:pt x="252859" y="244618"/>
                </a:lnTo>
                <a:lnTo>
                  <a:pt x="252758" y="245047"/>
                </a:lnTo>
                <a:close/>
              </a:path>
              <a:path w="762000" h="760729">
                <a:moveTo>
                  <a:pt x="438977" y="294639"/>
                </a:moveTo>
                <a:lnTo>
                  <a:pt x="287858" y="294639"/>
                </a:lnTo>
                <a:lnTo>
                  <a:pt x="301113" y="290829"/>
                </a:lnTo>
                <a:lnTo>
                  <a:pt x="312136" y="283209"/>
                </a:lnTo>
                <a:lnTo>
                  <a:pt x="319419" y="270509"/>
                </a:lnTo>
                <a:lnTo>
                  <a:pt x="320014" y="269239"/>
                </a:lnTo>
                <a:lnTo>
                  <a:pt x="321651" y="264159"/>
                </a:lnTo>
                <a:lnTo>
                  <a:pt x="326116" y="261619"/>
                </a:lnTo>
                <a:lnTo>
                  <a:pt x="417943" y="261619"/>
                </a:lnTo>
                <a:lnTo>
                  <a:pt x="426666" y="262889"/>
                </a:lnTo>
                <a:lnTo>
                  <a:pt x="433812" y="267969"/>
                </a:lnTo>
                <a:lnTo>
                  <a:pt x="438642" y="275589"/>
                </a:lnTo>
                <a:lnTo>
                  <a:pt x="440416" y="283209"/>
                </a:lnTo>
                <a:lnTo>
                  <a:pt x="440416" y="292099"/>
                </a:lnTo>
                <a:lnTo>
                  <a:pt x="438977" y="294639"/>
                </a:lnTo>
                <a:close/>
              </a:path>
              <a:path w="762000" h="760729">
                <a:moveTo>
                  <a:pt x="711042" y="570229"/>
                </a:moveTo>
                <a:lnTo>
                  <a:pt x="387200" y="570229"/>
                </a:lnTo>
                <a:lnTo>
                  <a:pt x="393275" y="568959"/>
                </a:lnTo>
                <a:lnTo>
                  <a:pt x="404945" y="565149"/>
                </a:lnTo>
                <a:lnTo>
                  <a:pt x="428510" y="529589"/>
                </a:lnTo>
                <a:lnTo>
                  <a:pt x="428510" y="516889"/>
                </a:lnTo>
                <a:lnTo>
                  <a:pt x="404945" y="481329"/>
                </a:lnTo>
                <a:lnTo>
                  <a:pt x="387200" y="474979"/>
                </a:lnTo>
                <a:lnTo>
                  <a:pt x="749786" y="474979"/>
                </a:lnTo>
                <a:lnTo>
                  <a:pt x="748084" y="481329"/>
                </a:lnTo>
                <a:lnTo>
                  <a:pt x="745479" y="490219"/>
                </a:lnTo>
                <a:lnTo>
                  <a:pt x="742654" y="500379"/>
                </a:lnTo>
                <a:lnTo>
                  <a:pt x="739613" y="507999"/>
                </a:lnTo>
                <a:lnTo>
                  <a:pt x="736356" y="516889"/>
                </a:lnTo>
                <a:lnTo>
                  <a:pt x="732883" y="525779"/>
                </a:lnTo>
                <a:lnTo>
                  <a:pt x="729198" y="534669"/>
                </a:lnTo>
                <a:lnTo>
                  <a:pt x="725305" y="543559"/>
                </a:lnTo>
                <a:lnTo>
                  <a:pt x="721205" y="551179"/>
                </a:lnTo>
                <a:lnTo>
                  <a:pt x="716897" y="560069"/>
                </a:lnTo>
                <a:lnTo>
                  <a:pt x="712387" y="567689"/>
                </a:lnTo>
                <a:lnTo>
                  <a:pt x="711042" y="570229"/>
                </a:lnTo>
                <a:close/>
              </a:path>
            </a:pathLst>
          </a:custGeom>
          <a:solidFill>
            <a:srgbClr val="4D87C3"/>
          </a:solidFill>
        </p:spPr>
        <p:txBody>
          <a:bodyPr wrap="square" lIns="0" tIns="0" rIns="0" bIns="0" rtlCol="0"/>
          <a:lstStyle/>
          <a:p>
            <a:endParaRPr/>
          </a:p>
        </p:txBody>
      </p:sp>
      <p:sp>
        <p:nvSpPr>
          <p:cNvPr id="12" name="object 12"/>
          <p:cNvSpPr txBox="1"/>
          <p:nvPr/>
        </p:nvSpPr>
        <p:spPr>
          <a:xfrm>
            <a:off x="2726332" y="3654044"/>
            <a:ext cx="6739255" cy="1277620"/>
          </a:xfrm>
          <a:prstGeom prst="rect">
            <a:avLst/>
          </a:prstGeom>
        </p:spPr>
        <p:txBody>
          <a:bodyPr vert="horz" wrap="square" lIns="0" tIns="12700" rIns="0" bIns="0" rtlCol="0">
            <a:spAutoFit/>
          </a:bodyPr>
          <a:lstStyle/>
          <a:p>
            <a:pPr algn="ctr">
              <a:lnSpc>
                <a:spcPct val="100000"/>
              </a:lnSpc>
              <a:spcBef>
                <a:spcPts val="100"/>
              </a:spcBef>
            </a:pPr>
            <a:r>
              <a:rPr lang="en-US" sz="2400" spc="-155" dirty="0">
                <a:solidFill>
                  <a:schemeClr val="tx1"/>
                </a:solidFill>
                <a:latin typeface="Roboto"/>
                <a:cs typeface="Roboto"/>
              </a:rPr>
              <a:t>W</a:t>
            </a:r>
            <a:r>
              <a:rPr sz="2400" spc="-155" dirty="0">
                <a:solidFill>
                  <a:schemeClr val="tx1"/>
                </a:solidFill>
                <a:latin typeface="Roboto"/>
                <a:cs typeface="Roboto"/>
              </a:rPr>
              <a:t>elcome</a:t>
            </a:r>
            <a:r>
              <a:rPr sz="2400" spc="-25" dirty="0">
                <a:solidFill>
                  <a:schemeClr val="tx1"/>
                </a:solidFill>
                <a:latin typeface="Roboto"/>
                <a:cs typeface="Roboto"/>
              </a:rPr>
              <a:t> </a:t>
            </a:r>
            <a:r>
              <a:rPr sz="2400" spc="-135" dirty="0">
                <a:solidFill>
                  <a:schemeClr val="tx1"/>
                </a:solidFill>
                <a:latin typeface="Roboto"/>
                <a:cs typeface="Roboto"/>
              </a:rPr>
              <a:t>your</a:t>
            </a:r>
            <a:r>
              <a:rPr sz="2400" spc="-25" dirty="0">
                <a:solidFill>
                  <a:schemeClr val="tx1"/>
                </a:solidFill>
                <a:latin typeface="Roboto"/>
                <a:cs typeface="Roboto"/>
              </a:rPr>
              <a:t> </a:t>
            </a:r>
            <a:r>
              <a:rPr sz="2400" spc="-135" dirty="0">
                <a:solidFill>
                  <a:schemeClr val="tx1"/>
                </a:solidFill>
                <a:latin typeface="Roboto"/>
                <a:cs typeface="Roboto"/>
              </a:rPr>
              <a:t>questions</a:t>
            </a:r>
            <a:r>
              <a:rPr sz="2400" spc="-25" dirty="0">
                <a:solidFill>
                  <a:schemeClr val="tx1"/>
                </a:solidFill>
                <a:latin typeface="Roboto"/>
                <a:cs typeface="Roboto"/>
              </a:rPr>
              <a:t> </a:t>
            </a:r>
            <a:r>
              <a:rPr sz="2400" spc="-150" dirty="0">
                <a:solidFill>
                  <a:schemeClr val="tx1"/>
                </a:solidFill>
                <a:latin typeface="Roboto"/>
                <a:cs typeface="Roboto"/>
              </a:rPr>
              <a:t>and</a:t>
            </a:r>
            <a:r>
              <a:rPr sz="2400" spc="-25" dirty="0">
                <a:solidFill>
                  <a:schemeClr val="tx1"/>
                </a:solidFill>
                <a:latin typeface="Roboto"/>
                <a:cs typeface="Roboto"/>
              </a:rPr>
              <a:t> </a:t>
            </a:r>
            <a:r>
              <a:rPr sz="2400" spc="-125" dirty="0">
                <a:solidFill>
                  <a:schemeClr val="tx1"/>
                </a:solidFill>
                <a:latin typeface="Roboto"/>
                <a:cs typeface="Roboto"/>
              </a:rPr>
              <a:t>insights</a:t>
            </a:r>
            <a:r>
              <a:rPr sz="2400" spc="-25" dirty="0">
                <a:solidFill>
                  <a:schemeClr val="tx1"/>
                </a:solidFill>
                <a:latin typeface="Roboto"/>
                <a:cs typeface="Roboto"/>
              </a:rPr>
              <a:t> </a:t>
            </a:r>
            <a:r>
              <a:rPr sz="2400" spc="-150" dirty="0">
                <a:solidFill>
                  <a:schemeClr val="tx1"/>
                </a:solidFill>
                <a:latin typeface="Roboto"/>
                <a:cs typeface="Roboto"/>
              </a:rPr>
              <a:t>from</a:t>
            </a:r>
            <a:r>
              <a:rPr sz="2400" spc="-25" dirty="0">
                <a:solidFill>
                  <a:schemeClr val="tx1"/>
                </a:solidFill>
                <a:latin typeface="Roboto"/>
                <a:cs typeface="Roboto"/>
              </a:rPr>
              <a:t> </a:t>
            </a:r>
            <a:r>
              <a:rPr sz="2400" spc="-100" dirty="0">
                <a:solidFill>
                  <a:schemeClr val="tx1"/>
                </a:solidFill>
                <a:latin typeface="Roboto"/>
                <a:cs typeface="Roboto"/>
              </a:rPr>
              <a:t>all</a:t>
            </a:r>
            <a:r>
              <a:rPr sz="2400" spc="-30" dirty="0">
                <a:solidFill>
                  <a:schemeClr val="tx1"/>
                </a:solidFill>
                <a:latin typeface="Roboto"/>
                <a:cs typeface="Roboto"/>
              </a:rPr>
              <a:t> ranks</a:t>
            </a:r>
            <a:endParaRPr sz="2400">
              <a:solidFill>
                <a:schemeClr val="tx1"/>
              </a:solidFill>
              <a:latin typeface="Roboto"/>
              <a:cs typeface="Roboto"/>
            </a:endParaRPr>
          </a:p>
          <a:p>
            <a:pPr marL="137160" marR="129540" algn="ctr">
              <a:lnSpc>
                <a:spcPct val="114000"/>
              </a:lnSpc>
              <a:spcBef>
                <a:spcPts val="2335"/>
              </a:spcBef>
            </a:pPr>
            <a:r>
              <a:rPr sz="1700" spc="-95" dirty="0">
                <a:solidFill>
                  <a:schemeClr val="tx1"/>
                </a:solidFill>
                <a:latin typeface="Roboto"/>
                <a:cs typeface="Roboto"/>
              </a:rPr>
              <a:t>Your</a:t>
            </a:r>
            <a:r>
              <a:rPr sz="1700" spc="-10" dirty="0">
                <a:solidFill>
                  <a:schemeClr val="tx1"/>
                </a:solidFill>
                <a:latin typeface="Roboto"/>
                <a:cs typeface="Roboto"/>
              </a:rPr>
              <a:t> </a:t>
            </a:r>
            <a:r>
              <a:rPr sz="1700" spc="-90" dirty="0">
                <a:solidFill>
                  <a:schemeClr val="tx1"/>
                </a:solidFill>
                <a:latin typeface="Roboto"/>
                <a:cs typeface="Roboto"/>
              </a:rPr>
              <a:t>feedback</a:t>
            </a:r>
            <a:r>
              <a:rPr sz="1700" spc="-10" dirty="0">
                <a:solidFill>
                  <a:schemeClr val="tx1"/>
                </a:solidFill>
                <a:latin typeface="Roboto"/>
                <a:cs typeface="Roboto"/>
              </a:rPr>
              <a:t> </a:t>
            </a:r>
            <a:r>
              <a:rPr sz="1700" spc="-80" dirty="0">
                <a:solidFill>
                  <a:schemeClr val="tx1"/>
                </a:solidFill>
                <a:latin typeface="Roboto"/>
                <a:cs typeface="Roboto"/>
              </a:rPr>
              <a:t>helps</a:t>
            </a:r>
            <a:r>
              <a:rPr sz="1700" spc="-10" dirty="0">
                <a:solidFill>
                  <a:schemeClr val="tx1"/>
                </a:solidFill>
                <a:latin typeface="Roboto"/>
                <a:cs typeface="Roboto"/>
              </a:rPr>
              <a:t> </a:t>
            </a:r>
            <a:r>
              <a:rPr sz="1700" spc="-80" dirty="0">
                <a:solidFill>
                  <a:schemeClr val="tx1"/>
                </a:solidFill>
                <a:latin typeface="Roboto"/>
                <a:cs typeface="Roboto"/>
              </a:rPr>
              <a:t>us</a:t>
            </a:r>
            <a:r>
              <a:rPr sz="1700" spc="-10" dirty="0">
                <a:solidFill>
                  <a:schemeClr val="tx1"/>
                </a:solidFill>
                <a:latin typeface="Roboto"/>
                <a:cs typeface="Roboto"/>
              </a:rPr>
              <a:t> </a:t>
            </a:r>
            <a:r>
              <a:rPr sz="1700" spc="-95" dirty="0">
                <a:solidFill>
                  <a:schemeClr val="tx1"/>
                </a:solidFill>
                <a:latin typeface="Roboto"/>
                <a:cs typeface="Roboto"/>
              </a:rPr>
              <a:t>improve</a:t>
            </a:r>
            <a:r>
              <a:rPr sz="1700" spc="-10" dirty="0">
                <a:solidFill>
                  <a:schemeClr val="tx1"/>
                </a:solidFill>
                <a:latin typeface="Roboto"/>
                <a:cs typeface="Roboto"/>
              </a:rPr>
              <a:t> </a:t>
            </a:r>
            <a:r>
              <a:rPr sz="1700" spc="-75" dirty="0">
                <a:solidFill>
                  <a:schemeClr val="tx1"/>
                </a:solidFill>
                <a:latin typeface="Roboto"/>
                <a:cs typeface="Roboto"/>
              </a:rPr>
              <a:t>our</a:t>
            </a:r>
            <a:r>
              <a:rPr sz="1700" spc="-5" dirty="0">
                <a:solidFill>
                  <a:schemeClr val="tx1"/>
                </a:solidFill>
                <a:latin typeface="Roboto"/>
                <a:cs typeface="Roboto"/>
              </a:rPr>
              <a:t> </a:t>
            </a:r>
            <a:r>
              <a:rPr sz="1700" spc="-105" dirty="0">
                <a:solidFill>
                  <a:schemeClr val="tx1"/>
                </a:solidFill>
                <a:latin typeface="Roboto"/>
                <a:cs typeface="Roboto"/>
              </a:rPr>
              <a:t>CBPM</a:t>
            </a:r>
            <a:r>
              <a:rPr sz="1700" spc="-10" dirty="0">
                <a:solidFill>
                  <a:schemeClr val="tx1"/>
                </a:solidFill>
                <a:latin typeface="Roboto"/>
                <a:cs typeface="Roboto"/>
              </a:rPr>
              <a:t> </a:t>
            </a:r>
            <a:r>
              <a:rPr sz="1700" spc="-80" dirty="0">
                <a:solidFill>
                  <a:schemeClr val="tx1"/>
                </a:solidFill>
                <a:latin typeface="Roboto"/>
                <a:cs typeface="Roboto"/>
              </a:rPr>
              <a:t>implementation</a:t>
            </a:r>
            <a:r>
              <a:rPr sz="1700" spc="-10" dirty="0">
                <a:solidFill>
                  <a:schemeClr val="tx1"/>
                </a:solidFill>
                <a:latin typeface="Roboto"/>
                <a:cs typeface="Roboto"/>
              </a:rPr>
              <a:t> </a:t>
            </a:r>
            <a:r>
              <a:rPr sz="1700" spc="-85" dirty="0">
                <a:solidFill>
                  <a:schemeClr val="tx1"/>
                </a:solidFill>
                <a:latin typeface="Roboto"/>
                <a:cs typeface="Roboto"/>
              </a:rPr>
              <a:t>and</a:t>
            </a:r>
            <a:r>
              <a:rPr sz="1700" spc="-10" dirty="0">
                <a:solidFill>
                  <a:schemeClr val="tx1"/>
                </a:solidFill>
                <a:latin typeface="Roboto"/>
                <a:cs typeface="Roboto"/>
              </a:rPr>
              <a:t> </a:t>
            </a:r>
            <a:r>
              <a:rPr sz="1700" spc="-90" dirty="0">
                <a:solidFill>
                  <a:schemeClr val="tx1"/>
                </a:solidFill>
                <a:latin typeface="Roboto"/>
                <a:cs typeface="Roboto"/>
              </a:rPr>
              <a:t>ensures</a:t>
            </a:r>
            <a:r>
              <a:rPr sz="1700" spc="-10" dirty="0">
                <a:solidFill>
                  <a:schemeClr val="tx1"/>
                </a:solidFill>
                <a:latin typeface="Roboto"/>
                <a:cs typeface="Roboto"/>
              </a:rPr>
              <a:t> </a:t>
            </a:r>
            <a:r>
              <a:rPr sz="1700" spc="-25" dirty="0">
                <a:solidFill>
                  <a:schemeClr val="tx1"/>
                </a:solidFill>
                <a:latin typeface="Roboto"/>
                <a:cs typeface="Roboto"/>
              </a:rPr>
              <a:t>it </a:t>
            </a:r>
            <a:r>
              <a:rPr sz="1700" spc="-95" dirty="0">
                <a:solidFill>
                  <a:schemeClr val="tx1"/>
                </a:solidFill>
                <a:latin typeface="Roboto"/>
                <a:cs typeface="Roboto"/>
              </a:rPr>
              <a:t>meets</a:t>
            </a:r>
            <a:r>
              <a:rPr sz="1700" spc="-10" dirty="0">
                <a:solidFill>
                  <a:schemeClr val="tx1"/>
                </a:solidFill>
                <a:latin typeface="Roboto"/>
                <a:cs typeface="Roboto"/>
              </a:rPr>
              <a:t> </a:t>
            </a:r>
            <a:r>
              <a:rPr sz="1700" spc="-80" dirty="0">
                <a:solidFill>
                  <a:schemeClr val="tx1"/>
                </a:solidFill>
                <a:latin typeface="Roboto"/>
                <a:cs typeface="Roboto"/>
              </a:rPr>
              <a:t>the</a:t>
            </a:r>
            <a:r>
              <a:rPr sz="1700" spc="-10" dirty="0">
                <a:solidFill>
                  <a:schemeClr val="tx1"/>
                </a:solidFill>
                <a:latin typeface="Roboto"/>
                <a:cs typeface="Roboto"/>
              </a:rPr>
              <a:t> </a:t>
            </a:r>
            <a:r>
              <a:rPr sz="1700" spc="-70" dirty="0">
                <a:solidFill>
                  <a:schemeClr val="tx1"/>
                </a:solidFill>
                <a:latin typeface="Roboto"/>
                <a:cs typeface="Roboto"/>
              </a:rPr>
              <a:t>real-</a:t>
            </a:r>
            <a:r>
              <a:rPr sz="1700" spc="-85" dirty="0">
                <a:solidFill>
                  <a:schemeClr val="tx1"/>
                </a:solidFill>
                <a:latin typeface="Roboto"/>
                <a:cs typeface="Roboto"/>
              </a:rPr>
              <a:t>world</a:t>
            </a:r>
            <a:r>
              <a:rPr sz="1700" spc="-10" dirty="0">
                <a:solidFill>
                  <a:schemeClr val="tx1"/>
                </a:solidFill>
                <a:latin typeface="Roboto"/>
                <a:cs typeface="Roboto"/>
              </a:rPr>
              <a:t> </a:t>
            </a:r>
            <a:r>
              <a:rPr sz="1700" spc="-90" dirty="0">
                <a:solidFill>
                  <a:schemeClr val="tx1"/>
                </a:solidFill>
                <a:latin typeface="Roboto"/>
                <a:cs typeface="Roboto"/>
              </a:rPr>
              <a:t>needs</a:t>
            </a:r>
            <a:r>
              <a:rPr sz="1700" spc="-10" dirty="0">
                <a:solidFill>
                  <a:schemeClr val="tx1"/>
                </a:solidFill>
                <a:latin typeface="Roboto"/>
                <a:cs typeface="Roboto"/>
              </a:rPr>
              <a:t> </a:t>
            </a:r>
            <a:r>
              <a:rPr sz="1700" spc="-80" dirty="0">
                <a:solidFill>
                  <a:schemeClr val="tx1"/>
                </a:solidFill>
                <a:latin typeface="Roboto"/>
                <a:cs typeface="Roboto"/>
              </a:rPr>
              <a:t>of</a:t>
            </a:r>
            <a:r>
              <a:rPr sz="1700" spc="-10" dirty="0">
                <a:solidFill>
                  <a:schemeClr val="tx1"/>
                </a:solidFill>
                <a:latin typeface="Roboto"/>
                <a:cs typeface="Roboto"/>
              </a:rPr>
              <a:t> </a:t>
            </a:r>
            <a:r>
              <a:rPr sz="1700" spc="-75" dirty="0">
                <a:solidFill>
                  <a:schemeClr val="tx1"/>
                </a:solidFill>
                <a:latin typeface="Roboto"/>
                <a:cs typeface="Roboto"/>
              </a:rPr>
              <a:t>our</a:t>
            </a:r>
            <a:r>
              <a:rPr sz="1700" spc="-5" dirty="0">
                <a:solidFill>
                  <a:schemeClr val="tx1"/>
                </a:solidFill>
                <a:latin typeface="Roboto"/>
                <a:cs typeface="Roboto"/>
              </a:rPr>
              <a:t> </a:t>
            </a:r>
            <a:r>
              <a:rPr sz="1700" spc="-10" dirty="0">
                <a:solidFill>
                  <a:schemeClr val="tx1"/>
                </a:solidFill>
                <a:latin typeface="Roboto"/>
                <a:cs typeface="Roboto"/>
              </a:rPr>
              <a:t>fleet</a:t>
            </a: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B90E3-4303-49BC-2B30-C461727762E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2EDCDA0-FBA6-3E1B-5326-3B99BC642141}"/>
              </a:ext>
            </a:extLst>
          </p:cNvPr>
          <p:cNvSpPr>
            <a:spLocks noGrp="1"/>
          </p:cNvSpPr>
          <p:nvPr>
            <p:ph type="title"/>
          </p:nvPr>
        </p:nvSpPr>
        <p:spPr>
          <a:xfrm>
            <a:off x="442898" y="139277"/>
            <a:ext cx="11541738" cy="1325563"/>
          </a:xfrm>
        </p:spPr>
        <p:txBody>
          <a:bodyPr/>
          <a:lstStyle/>
          <a:p>
            <a:r>
              <a:rPr lang="en-US" b="1" dirty="0">
                <a:solidFill>
                  <a:srgbClr val="002060"/>
                </a:solidFill>
              </a:rPr>
              <a:t>The CNN Solution: The Convolution Operation</a:t>
            </a:r>
            <a:endParaRPr lang="en-IN" dirty="0">
              <a:solidFill>
                <a:srgbClr val="002060"/>
              </a:solidFill>
            </a:endParaRPr>
          </a:p>
        </p:txBody>
      </p:sp>
      <p:sp>
        <p:nvSpPr>
          <p:cNvPr id="3" name="TextBox 2">
            <a:extLst>
              <a:ext uri="{FF2B5EF4-FFF2-40B4-BE49-F238E27FC236}">
                <a16:creationId xmlns:a16="http://schemas.microsoft.com/office/drawing/2014/main" id="{B3938998-335A-5EB6-3ECE-34C7EF7074F1}"/>
              </a:ext>
            </a:extLst>
          </p:cNvPr>
          <p:cNvSpPr txBox="1"/>
          <p:nvPr/>
        </p:nvSpPr>
        <p:spPr>
          <a:xfrm>
            <a:off x="675246" y="1292453"/>
            <a:ext cx="5950406" cy="5281639"/>
          </a:xfrm>
          <a:prstGeom prst="rect">
            <a:avLst/>
          </a:prstGeom>
          <a:noFill/>
        </p:spPr>
        <p:txBody>
          <a:bodyPr wrap="square">
            <a:spAutoFit/>
          </a:bodyPr>
          <a:lstStyle/>
          <a:p>
            <a:pPr marL="342900" indent="-342900">
              <a:buFont typeface="Arial" panose="020B0604020202020204" pitchFamily="34" charset="0"/>
              <a:buChar char="•"/>
            </a:pPr>
            <a:r>
              <a:rPr lang="en-US" sz="2400" b="1" dirty="0"/>
              <a:t>Concept:</a:t>
            </a:r>
            <a:r>
              <a:rPr lang="en-US" sz="2400" dirty="0"/>
              <a:t> The core of a CNN. A small matrix called a </a:t>
            </a:r>
            <a:r>
              <a:rPr lang="en-US" sz="2400" b="1" dirty="0"/>
              <a:t>filter</a:t>
            </a:r>
            <a:r>
              <a:rPr lang="en-US" sz="2400" dirty="0"/>
              <a:t> (or kernel) slides over the input image. At each position, it performs a dot product, creating a </a:t>
            </a:r>
            <a:r>
              <a:rPr lang="en-US" sz="2400" b="1" dirty="0"/>
              <a:t>feature map</a:t>
            </a:r>
            <a:r>
              <a:rPr lang="en-US" sz="2400" dirty="0"/>
              <a:t>.</a:t>
            </a:r>
          </a:p>
          <a:p>
            <a:pPr marL="342900" indent="-342900">
              <a:buFont typeface="Arial" panose="020B0604020202020204" pitchFamily="34" charset="0"/>
              <a:buChar char="•"/>
            </a:pPr>
            <a:r>
              <a:rPr lang="en-US" sz="2400" b="1" dirty="0"/>
              <a:t>Why we learn this:</a:t>
            </a:r>
            <a:r>
              <a:rPr lang="en-US" sz="2400" dirty="0"/>
              <a:t> This operation preserves the spatial relationship between pixels and allows the network to learn features that can appear anywhere in the image (</a:t>
            </a:r>
            <a:r>
              <a:rPr lang="en-US" sz="2400" b="1" dirty="0"/>
              <a:t>translation invariance</a:t>
            </a:r>
            <a:r>
              <a:rPr lang="en-US" sz="2400" dirty="0"/>
              <a:t>).</a:t>
            </a:r>
          </a:p>
          <a:p>
            <a:pPr marL="342900" indent="-342900">
              <a:buFont typeface="Arial" panose="020B0604020202020204" pitchFamily="34" charset="0"/>
              <a:buChar char="•"/>
            </a:pPr>
            <a:r>
              <a:rPr lang="en-US" sz="2400" b="1" dirty="0"/>
              <a:t>Geo-Informatics Application:</a:t>
            </a:r>
            <a:r>
              <a:rPr lang="en-US" sz="2400" dirty="0"/>
              <a:t> A filter can learn to become a "coastline detector" in a satellite image or a "crevasse detector" in a SAR image of a glacier.</a:t>
            </a:r>
          </a:p>
          <a:p>
            <a:pPr lvl="1" algn="l">
              <a:lnSpc>
                <a:spcPts val="1500"/>
              </a:lnSpc>
              <a:spcAft>
                <a:spcPts val="225"/>
              </a:spcAft>
            </a:pPr>
            <a:endParaRPr lang="en-IN" sz="7200" dirty="0">
              <a:latin typeface="Inter"/>
            </a:endParaRPr>
          </a:p>
        </p:txBody>
      </p:sp>
      <p:pic>
        <p:nvPicPr>
          <p:cNvPr id="5122" name="Picture 2">
            <a:extLst>
              <a:ext uri="{FF2B5EF4-FFF2-40B4-BE49-F238E27FC236}">
                <a16:creationId xmlns:a16="http://schemas.microsoft.com/office/drawing/2014/main" id="{1F332217-BE3D-3C89-883B-F68E38884C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234" t="3060" b="8197"/>
          <a:stretch>
            <a:fillRect/>
          </a:stretch>
        </p:blipFill>
        <p:spPr bwMode="auto">
          <a:xfrm>
            <a:off x="7149215" y="1464840"/>
            <a:ext cx="4367539" cy="4467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6493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E28D17-5BB0-6DCF-C983-A0C5BA35A37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7DE2CD6-1817-E672-8C64-8C97EA267C11}"/>
              </a:ext>
            </a:extLst>
          </p:cNvPr>
          <p:cNvSpPr>
            <a:spLocks noGrp="1"/>
          </p:cNvSpPr>
          <p:nvPr>
            <p:ph type="title"/>
          </p:nvPr>
        </p:nvSpPr>
        <p:spPr>
          <a:xfrm>
            <a:off x="442898" y="139277"/>
            <a:ext cx="11541738" cy="1325563"/>
          </a:xfrm>
        </p:spPr>
        <p:txBody>
          <a:bodyPr/>
          <a:lstStyle/>
          <a:p>
            <a:r>
              <a:rPr lang="en-IN" b="1" dirty="0">
                <a:solidFill>
                  <a:srgbClr val="002060"/>
                </a:solidFill>
              </a:rPr>
              <a:t>Visualizing Convolution: Edge Detection</a:t>
            </a:r>
            <a:endParaRPr lang="en-IN" dirty="0">
              <a:solidFill>
                <a:srgbClr val="002060"/>
              </a:solidFill>
            </a:endParaRPr>
          </a:p>
        </p:txBody>
      </p:sp>
      <p:sp>
        <p:nvSpPr>
          <p:cNvPr id="3" name="TextBox 2">
            <a:extLst>
              <a:ext uri="{FF2B5EF4-FFF2-40B4-BE49-F238E27FC236}">
                <a16:creationId xmlns:a16="http://schemas.microsoft.com/office/drawing/2014/main" id="{8DBD2EF3-A703-D855-F659-E91D38B729E2}"/>
              </a:ext>
            </a:extLst>
          </p:cNvPr>
          <p:cNvSpPr txBox="1"/>
          <p:nvPr/>
        </p:nvSpPr>
        <p:spPr>
          <a:xfrm>
            <a:off x="750197" y="1554781"/>
            <a:ext cx="5950406" cy="4570097"/>
          </a:xfrm>
          <a:prstGeom prst="rect">
            <a:avLst/>
          </a:prstGeom>
          <a:noFill/>
        </p:spPr>
        <p:txBody>
          <a:bodyPr wrap="square">
            <a:spAutoFit/>
          </a:bodyPr>
          <a:lstStyle/>
          <a:p>
            <a:pPr marL="285750" indent="-285750">
              <a:buFont typeface="Arial" panose="020B0604020202020204" pitchFamily="34" charset="0"/>
              <a:buChar char="•"/>
            </a:pPr>
            <a:r>
              <a:rPr lang="en-US" sz="2400" b="1" dirty="0"/>
              <a:t>Example:</a:t>
            </a:r>
            <a:r>
              <a:rPr lang="en-US" sz="2400" dirty="0"/>
              <a:t> Imagine a 3x3 filter designed to detect vertical edges. When it slides over a part of an image that has a sharp vertical change in pixel values (like the edge of a building in a RADAR image), the dot product results in a high value. Where the image is uniform, the result is zero.</a:t>
            </a:r>
          </a:p>
          <a:p>
            <a:pPr marL="285750" indent="-285750">
              <a:buFont typeface="Arial" panose="020B0604020202020204" pitchFamily="34" charset="0"/>
              <a:buChar char="•"/>
            </a:pPr>
            <a:r>
              <a:rPr lang="en-US" sz="2400" b="1" dirty="0"/>
              <a:t>The Feature Map:</a:t>
            </a:r>
            <a:r>
              <a:rPr lang="en-US" sz="2400" dirty="0"/>
              <a:t> The resulting feature map is a new image that highlights all the vertical edges. The CNN </a:t>
            </a:r>
            <a:r>
              <a:rPr lang="en-US" sz="2400" i="1" dirty="0"/>
              <a:t>learns</a:t>
            </a:r>
            <a:r>
              <a:rPr lang="en-US" sz="2400" dirty="0"/>
              <a:t> the optimal values for these filters automatically.</a:t>
            </a:r>
          </a:p>
          <a:p>
            <a:pPr lvl="1" algn="l">
              <a:lnSpc>
                <a:spcPts val="1500"/>
              </a:lnSpc>
              <a:spcAft>
                <a:spcPts val="225"/>
              </a:spcAft>
            </a:pPr>
            <a:endParaRPr lang="en-IN" sz="8800" dirty="0">
              <a:latin typeface="Inter"/>
            </a:endParaRPr>
          </a:p>
        </p:txBody>
      </p:sp>
      <p:pic>
        <p:nvPicPr>
          <p:cNvPr id="6146" name="Picture 2">
            <a:extLst>
              <a:ext uri="{FF2B5EF4-FFF2-40B4-BE49-F238E27FC236}">
                <a16:creationId xmlns:a16="http://schemas.microsoft.com/office/drawing/2014/main" id="{0F8345C0-672A-B87D-5C9F-8B9AA5A494B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357" t="21360" r="6103" b="22671"/>
          <a:stretch>
            <a:fillRect/>
          </a:stretch>
        </p:blipFill>
        <p:spPr bwMode="auto">
          <a:xfrm>
            <a:off x="6914541" y="1877700"/>
            <a:ext cx="4852738" cy="310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875392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5519</TotalTime>
  <Words>6409</Words>
  <Application>Microsoft Office PowerPoint</Application>
  <PresentationFormat>Widescreen</PresentationFormat>
  <Paragraphs>408</Paragraphs>
  <Slides>72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72</vt:i4>
      </vt:variant>
    </vt:vector>
  </HeadingPairs>
  <TitlesOfParts>
    <vt:vector size="80" baseType="lpstr">
      <vt:lpstr>Aparajita</vt:lpstr>
      <vt:lpstr>Arial</vt:lpstr>
      <vt:lpstr>Calibri</vt:lpstr>
      <vt:lpstr>Calibri Light</vt:lpstr>
      <vt:lpstr>DejaVu Sans</vt:lpstr>
      <vt:lpstr>Inter</vt:lpstr>
      <vt:lpstr>Roboto</vt:lpstr>
      <vt:lpstr>Office Theme</vt:lpstr>
      <vt:lpstr>Spatial Machine Learning  </vt:lpstr>
      <vt:lpstr>PowerPoint Presentation</vt:lpstr>
      <vt:lpstr>Why Deep Learning? A Leap Beyond Traditional ML</vt:lpstr>
      <vt:lpstr>Learning Objectives</vt:lpstr>
      <vt:lpstr>Syllabus Overview</vt:lpstr>
      <vt:lpstr>Convolutional Neural Networks (CNNs)</vt:lpstr>
      <vt:lpstr>The Problem with Standard Networks for Images</vt:lpstr>
      <vt:lpstr>The CNN Solution: The Convolution Operation</vt:lpstr>
      <vt:lpstr>Visualizing Convolution: Edge Detection</vt:lpstr>
      <vt:lpstr>CNN Architecture: The Pooling Layer</vt:lpstr>
      <vt:lpstr>Hierarchical Feature Learning</vt:lpstr>
      <vt:lpstr>Application: CNNs on Hyperspectral Images</vt:lpstr>
      <vt:lpstr>Challenges with CNNs on Geo-Data</vt:lpstr>
      <vt:lpstr>Best Practices &amp; Precautions</vt:lpstr>
      <vt:lpstr>Recurrent Neural Networks (RNNs)</vt:lpstr>
      <vt:lpstr>Why We Need a Different Architecture for Sequences</vt:lpstr>
      <vt:lpstr>The RNN Architecture: The Feedback Loop</vt:lpstr>
      <vt:lpstr>The Problem of Long-Term Dependencies</vt:lpstr>
      <vt:lpstr>The Solution: Long Short-Term Memory (LSTM) Networks</vt:lpstr>
      <vt:lpstr>LSTM Application: Crop Yield Prediction</vt:lpstr>
      <vt:lpstr>Challenges and Best Practices for RNNs/LSTMs</vt:lpstr>
      <vt:lpstr>PowerPoint Presentation</vt:lpstr>
      <vt:lpstr>The Core Idea of Transfer Learning</vt:lpstr>
      <vt:lpstr>How Transfer Learning Works with CNNs</vt:lpstr>
      <vt:lpstr> Application: Classifying SAR Imagery</vt:lpstr>
      <vt:lpstr> Python Code Snippet: Transfer Learning with Keras</vt:lpstr>
      <vt:lpstr>The Importance of Data Normalization for Transfer Learning</vt:lpstr>
      <vt:lpstr>Case Study Setup: Road Detection from Aerial Imagery</vt:lpstr>
      <vt:lpstr>Case Study: Model Architecture</vt:lpstr>
      <vt:lpstr>Transfer Learning: Summary</vt:lpstr>
      <vt:lpstr>Summary of Section 1: Architectures for Spatial Data</vt:lpstr>
      <vt:lpstr>Grand Challenges in Spatial Deep Learning</vt:lpstr>
      <vt:lpstr>PowerPoint Presentation</vt:lpstr>
      <vt:lpstr>What is Spatiotemporal Data?</vt:lpstr>
      <vt:lpstr>Geo-Informatics Examples of Spatiotemporal Data</vt:lpstr>
      <vt:lpstr>The Challenge: Capturing Both Dependencies</vt:lpstr>
      <vt:lpstr>Introducing the Convolutional LSTM (ConvLSTM)</vt:lpstr>
      <vt:lpstr>ConvLSTM Architecture for Prediction</vt:lpstr>
      <vt:lpstr>Application: Precipitation Nowcasting</vt:lpstr>
      <vt:lpstr>Case Study: Precipitation Nowcasting - The Task</vt:lpstr>
      <vt:lpstr>Case Study: Model Prediction vs. Ground Truth</vt:lpstr>
      <vt:lpstr>Challenges in Spatiotemporal Modeling</vt:lpstr>
      <vt:lpstr>Best Practices for Spatiotemporal Data</vt:lpstr>
      <vt:lpstr>Beyond ConvLSTM: Other Architectures</vt:lpstr>
      <vt:lpstr>Case Study: Urban Planning - Air Quality Forecasting</vt:lpstr>
      <vt:lpstr>Case Study: Air Quality - Model Output</vt:lpstr>
      <vt:lpstr>Summary of Spatiotemporal Modeling</vt:lpstr>
      <vt:lpstr>PowerPoint Presentation</vt:lpstr>
      <vt:lpstr>What is an Ensemble Method?</vt:lpstr>
      <vt:lpstr>The Key to a Good Ensemble: Diversity</vt:lpstr>
      <vt:lpstr>Ensemble Techniques We Will Cover</vt:lpstr>
      <vt:lpstr>Deep Dive: Bagging</vt:lpstr>
      <vt:lpstr>Application of Bagging: Soil Stability Classification</vt:lpstr>
      <vt:lpstr>Deep Dive: Boosting</vt:lpstr>
      <vt:lpstr>Gradient Boosting and XGBoost</vt:lpstr>
      <vt:lpstr>Application of Boosting: Flood Susceptibility Mapping</vt:lpstr>
      <vt:lpstr> Deep Dive: Stacking</vt:lpstr>
      <vt:lpstr>Why Stacking is Powerful for Spatial Data</vt:lpstr>
      <vt:lpstr>Challenges and Best Practices for Ensembles</vt:lpstr>
      <vt:lpstr>Grand Case Study: Operation Snow Leopard </vt:lpstr>
      <vt:lpstr>The Geo-Informatics Data Stack</vt:lpstr>
      <vt:lpstr>Base Model 1: The Visual Analyst (CNN)</vt:lpstr>
      <vt:lpstr>Base Model 2: The Environmental Analyst (XGBoost)</vt:lpstr>
      <vt:lpstr>The Calculation: Creating the Meta-Learner's Dataset</vt:lpstr>
      <vt:lpstr>Training the Meta-Learner &amp; Final Results</vt:lpstr>
      <vt:lpstr>The Final Product: A Nuanced Suitability Map</vt:lpstr>
      <vt:lpstr>From Model to Mission: Real-World Impact</vt:lpstr>
      <vt:lpstr>Chapter 4 Summary and Conclusion</vt:lpstr>
      <vt:lpstr>The Geo-Informatics Engineer's Deep Learning Toolkit</vt:lpstr>
      <vt:lpstr> Final Challenges &amp; The Future</vt:lpstr>
      <vt:lpstr>Myself</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RUTTU</dc:creator>
  <cp:lastModifiedBy>sritej_automation@outlook.com</cp:lastModifiedBy>
  <cp:revision>572</cp:revision>
  <dcterms:created xsi:type="dcterms:W3CDTF">2025-07-23T00:59:00Z</dcterms:created>
  <dcterms:modified xsi:type="dcterms:W3CDTF">2025-11-06T06:22:10Z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A953D79357CD4D418F1D31D79D1A89C9_13</vt:lpwstr>
  </property>
  <property fmtid="{D5CDD505-2E9C-101B-9397-08002B2CF9AE}" pid="3" name="KSOProductBuildVer">
    <vt:lpwstr>1033-12.2.0.22530</vt:lpwstr>
  </property>
</Properties>
</file>